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64"/>
  </p:notesMasterIdLst>
  <p:handoutMasterIdLst>
    <p:handoutMasterId r:id="rId65"/>
  </p:handoutMasterIdLst>
  <p:sldIdLst>
    <p:sldId id="2740" r:id="rId2"/>
    <p:sldId id="2944" r:id="rId3"/>
    <p:sldId id="2883" r:id="rId4"/>
    <p:sldId id="2915" r:id="rId5"/>
    <p:sldId id="2919" r:id="rId6"/>
    <p:sldId id="2980" r:id="rId7"/>
    <p:sldId id="2870" r:id="rId8"/>
    <p:sldId id="2054" r:id="rId9"/>
    <p:sldId id="2052" r:id="rId10"/>
    <p:sldId id="2916" r:id="rId11"/>
    <p:sldId id="2939" r:id="rId12"/>
    <p:sldId id="2888" r:id="rId13"/>
    <p:sldId id="2917" r:id="rId14"/>
    <p:sldId id="2866" r:id="rId15"/>
    <p:sldId id="2918" r:id="rId16"/>
    <p:sldId id="2792" r:id="rId17"/>
    <p:sldId id="2920" r:id="rId18"/>
    <p:sldId id="2055" r:id="rId19"/>
    <p:sldId id="2940" r:id="rId20"/>
    <p:sldId id="2941" r:id="rId21"/>
    <p:sldId id="2056" r:id="rId22"/>
    <p:sldId id="2942" r:id="rId23"/>
    <p:sldId id="2791" r:id="rId24"/>
    <p:sldId id="2890" r:id="rId25"/>
    <p:sldId id="2891" r:id="rId26"/>
    <p:sldId id="2816" r:id="rId27"/>
    <p:sldId id="2921" r:id="rId28"/>
    <p:sldId id="2943" r:id="rId29"/>
    <p:sldId id="2987" r:id="rId30"/>
    <p:sldId id="2809" r:id="rId31"/>
    <p:sldId id="2982" r:id="rId32"/>
    <p:sldId id="1863" r:id="rId33"/>
    <p:sldId id="2865" r:id="rId34"/>
    <p:sldId id="2710" r:id="rId35"/>
    <p:sldId id="2818" r:id="rId36"/>
    <p:sldId id="2981" r:id="rId37"/>
    <p:sldId id="2989" r:id="rId38"/>
    <p:sldId id="2996" r:id="rId39"/>
    <p:sldId id="2990" r:id="rId40"/>
    <p:sldId id="2992" r:id="rId41"/>
    <p:sldId id="2802" r:id="rId42"/>
    <p:sldId id="2993" r:id="rId43"/>
    <p:sldId id="2994" r:id="rId44"/>
    <p:sldId id="2997" r:id="rId45"/>
    <p:sldId id="2991" r:id="rId46"/>
    <p:sldId id="2983" r:id="rId47"/>
    <p:sldId id="2995" r:id="rId48"/>
    <p:sldId id="2045" r:id="rId49"/>
    <p:sldId id="2984" r:id="rId50"/>
    <p:sldId id="2985" r:id="rId51"/>
    <p:sldId id="2945" r:id="rId52"/>
    <p:sldId id="2986" r:id="rId53"/>
    <p:sldId id="2951" r:id="rId54"/>
    <p:sldId id="2956" r:id="rId55"/>
    <p:sldId id="2957" r:id="rId56"/>
    <p:sldId id="2857" r:id="rId57"/>
    <p:sldId id="2877" r:id="rId58"/>
    <p:sldId id="2863" r:id="rId59"/>
    <p:sldId id="2864" r:id="rId60"/>
    <p:sldId id="2872" r:id="rId61"/>
    <p:sldId id="2860" r:id="rId62"/>
    <p:sldId id="2057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53F"/>
    <a:srgbClr val="F37440"/>
    <a:srgbClr val="2C895B"/>
    <a:srgbClr val="F3E9D5"/>
    <a:srgbClr val="738260"/>
    <a:srgbClr val="788965"/>
    <a:srgbClr val="D0D0D0"/>
    <a:srgbClr val="D3D3D3"/>
    <a:srgbClr val="D8D8D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05"/>
    <p:restoredTop sz="96256"/>
  </p:normalViewPr>
  <p:slideViewPr>
    <p:cSldViewPr snapToGrid="0" snapToObjects="1">
      <p:cViewPr varScale="1">
        <p:scale>
          <a:sx n="154" d="100"/>
          <a:sy n="154" d="100"/>
        </p:scale>
        <p:origin x="232" y="920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43" d="100"/>
          <a:sy n="143" d="100"/>
        </p:scale>
        <p:origin x="676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11/20/22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11/20/22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56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96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822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1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inframes Before Amazon Web Cloud Computing">
            <a:extLst>
              <a:ext uri="{FF2B5EF4-FFF2-40B4-BE49-F238E27FC236}">
                <a16:creationId xmlns:a16="http://schemas.microsoft.com/office/drawing/2014/main" id="{BA3EFA0F-3F42-C308-BDE0-F792346F51C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3" r="-341"/>
          <a:stretch/>
        </p:blipFill>
        <p:spPr bwMode="auto">
          <a:xfrm>
            <a:off x="0" y="0"/>
            <a:ext cx="12306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528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E69F076-E5A4-8649-9256-A017674C4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741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1FF28EB-1C03-C244-8DB5-F43F19BFA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8199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4A33F0C-2A4A-C44C-8AED-C993C2AD44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9657" y="3683276"/>
            <a:ext cx="3273426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4FAB04-B57D-404F-994F-1800028DAD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6741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FCC7F69-FFA1-3542-890F-D40A1F2C95C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07246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35A66D-ABBD-FD48-B00D-86E260F011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29657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6DDA35-21BC-254F-BE07-6B2D68F127A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87375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779E0CB-EA55-D645-8276-3397462D86F4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4208089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76E58CC-E290-3741-9EE5-12B900DC062A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829658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F0A7E6C-F96D-174D-AA27-A836523FA9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3005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process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pieren 6">
            <a:extLst>
              <a:ext uri="{FF2B5EF4-FFF2-40B4-BE49-F238E27FC236}">
                <a16:creationId xmlns:a16="http://schemas.microsoft.com/office/drawing/2014/main" id="{0E350D8E-F3C0-CA4B-AAEA-810E02ADAD8E}"/>
              </a:ext>
            </a:extLst>
          </p:cNvPr>
          <p:cNvGrpSpPr/>
          <p:nvPr userDrawn="1"/>
        </p:nvGrpSpPr>
        <p:grpSpPr>
          <a:xfrm>
            <a:off x="587877" y="2056686"/>
            <a:ext cx="10480915" cy="4148046"/>
            <a:chOff x="540000" y="1618968"/>
            <a:chExt cx="11263321" cy="4457700"/>
          </a:xfrm>
        </p:grpSpPr>
        <p:grpSp>
          <p:nvGrpSpPr>
            <p:cNvPr id="72" name="TIMELINE">
              <a:extLst>
                <a:ext uri="{FF2B5EF4-FFF2-40B4-BE49-F238E27FC236}">
                  <a16:creationId xmlns:a16="http://schemas.microsoft.com/office/drawing/2014/main" id="{C1D6EE86-9A6C-0F45-BE85-2AFA67CD214C}"/>
                </a:ext>
              </a:extLst>
            </p:cNvPr>
            <p:cNvGrpSpPr/>
            <p:nvPr/>
          </p:nvGrpSpPr>
          <p:grpSpPr bwMode="gray">
            <a:xfrm>
              <a:off x="540000" y="3591297"/>
              <a:ext cx="11263321" cy="520049"/>
              <a:chOff x="540000" y="3400125"/>
              <a:chExt cx="11263321" cy="520049"/>
            </a:xfrm>
          </p:grpSpPr>
          <p:sp>
            <p:nvSpPr>
              <p:cNvPr id="79" name="Arrow 1">
                <a:extLst>
                  <a:ext uri="{FF2B5EF4-FFF2-40B4-BE49-F238E27FC236}">
                    <a16:creationId xmlns:a16="http://schemas.microsoft.com/office/drawing/2014/main" id="{6CBC12B2-7E56-1845-BB60-CFBF613637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40000" y="3400126"/>
                <a:ext cx="2088517" cy="520048"/>
              </a:xfrm>
              <a:prstGeom prst="homePlate">
                <a:avLst>
                  <a:gd name="adj" fmla="val 36314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1</a:t>
                </a:r>
              </a:p>
            </p:txBody>
          </p:sp>
          <p:sp>
            <p:nvSpPr>
              <p:cNvPr id="80" name="Arrow 2">
                <a:extLst>
                  <a:ext uri="{FF2B5EF4-FFF2-40B4-BE49-F238E27FC236}">
                    <a16:creationId xmlns:a16="http://schemas.microsoft.com/office/drawing/2014/main" id="{B4A6569F-2922-DF4A-B892-DEACBC59565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74960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2</a:t>
                </a:r>
              </a:p>
            </p:txBody>
          </p:sp>
          <p:sp>
            <p:nvSpPr>
              <p:cNvPr id="81" name="Arrow 3">
                <a:extLst>
                  <a:ext uri="{FF2B5EF4-FFF2-40B4-BE49-F238E27FC236}">
                    <a16:creationId xmlns:a16="http://schemas.microsoft.com/office/drawing/2014/main" id="{46B5FD33-6012-3B48-AD49-306382B33E7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20992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3</a:t>
                </a:r>
              </a:p>
            </p:txBody>
          </p:sp>
          <p:sp>
            <p:nvSpPr>
              <p:cNvPr id="82" name="Arrow 4">
                <a:extLst>
                  <a:ext uri="{FF2B5EF4-FFF2-40B4-BE49-F238E27FC236}">
                    <a16:creationId xmlns:a16="http://schemas.microsoft.com/office/drawing/2014/main" id="{4BBD97CF-C378-C447-97A9-6453F08395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04488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4</a:t>
                </a:r>
              </a:p>
            </p:txBody>
          </p:sp>
          <p:sp>
            <p:nvSpPr>
              <p:cNvPr id="83" name="Arrow 5">
                <a:extLst>
                  <a:ext uri="{FF2B5EF4-FFF2-40B4-BE49-F238E27FC236}">
                    <a16:creationId xmlns:a16="http://schemas.microsoft.com/office/drawing/2014/main" id="{4E377499-6375-3D42-B65B-67CCC1FE40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79844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5</a:t>
                </a:r>
              </a:p>
            </p:txBody>
          </p:sp>
          <p:sp>
            <p:nvSpPr>
              <p:cNvPr id="84" name="Arrow 6">
                <a:extLst>
                  <a:ext uri="{FF2B5EF4-FFF2-40B4-BE49-F238E27FC236}">
                    <a16:creationId xmlns:a16="http://schemas.microsoft.com/office/drawing/2014/main" id="{F89FBF72-02DE-CB41-B801-D1CD5371B60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714804" y="3400125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2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6</a:t>
                </a:r>
              </a:p>
            </p:txBody>
          </p:sp>
        </p:grp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B61DAF7C-F5FA-CA4D-9673-327185B46F53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540000" y="1618968"/>
              <a:ext cx="0" cy="1704203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E9B19F07-92B6-5C42-ABB9-F674CE75A242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2374962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35FCBCBC-F2B9-3543-A9DD-F8CD7B74C5D1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4209922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68DD63D8-FB93-F845-B7A1-AC1EF3EADD6F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flipV="1">
              <a:off x="7879844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20FC4EF6-A10C-9A46-B66D-5AE14AA1F8B9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6044883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8" name="Line">
              <a:extLst>
                <a:ext uri="{FF2B5EF4-FFF2-40B4-BE49-F238E27FC236}">
                  <a16:creationId xmlns:a16="http://schemas.microsoft.com/office/drawing/2014/main" id="{B53E7C68-5F8A-074A-8FEF-5E5D36086A2B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9714804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07375-C0EA-E340-A9AC-A77865E20F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8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6F15CF82-2CD0-2E4F-B34F-AC86E00A5A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41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F4B466D3-DE16-C74A-9FA5-31292178F9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04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AD72481F-6EA1-0D47-A9D4-5D946615D3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50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052959B-018D-4545-8E2B-93429D9EB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13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639A20CE-0D6D-EA4E-997F-B0B0A659F9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76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85" name="Text Placeholder 12">
            <a:extLst>
              <a:ext uri="{FF2B5EF4-FFF2-40B4-BE49-F238E27FC236}">
                <a16:creationId xmlns:a16="http://schemas.microsoft.com/office/drawing/2014/main" id="{03E96EA5-1DA7-594B-95A9-739E8D4F5F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85288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C7F7CF2-A577-2546-9316-0CC2160E4A6F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F2EC81-72AE-A74F-A934-235E12C98EA9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31912-DD3F-DA41-B87E-CFF4C88B787B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A93CFA-D12D-1748-9E4C-3BBC9D29AA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0774" y="5441338"/>
            <a:ext cx="1787250" cy="339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0299BF-3553-784B-AB74-5F461FA0CDB4}"/>
              </a:ext>
            </a:extLst>
          </p:cNvPr>
          <p:cNvSpPr txBox="1"/>
          <p:nvPr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>
                <a:solidFill>
                  <a:schemeClr val="accent1"/>
                </a:solidFill>
              </a:rPr>
              <a:t>Thank you.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A0EDCA-D6E9-4749-ADC1-6D9106036384}"/>
              </a:ext>
            </a:extLst>
          </p:cNvPr>
          <p:cNvSpPr txBox="1"/>
          <p:nvPr/>
        </p:nvSpPr>
        <p:spPr>
          <a:xfrm>
            <a:off x="-3200" y="5992626"/>
            <a:ext cx="12195200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©2018 Teradata</a:t>
            </a:r>
            <a:endParaRPr lang="en-US" sz="1000" b="1">
              <a:solidFill>
                <a:schemeClr val="bg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A011A7-DFB2-DB44-9E1C-CC59AB0FCB81}"/>
              </a:ext>
            </a:extLst>
          </p:cNvPr>
          <p:cNvSpPr/>
          <p:nvPr userDrawn="1"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CA0D1-A0A5-134A-8AB5-0B7C7F583103}"/>
              </a:ext>
            </a:extLst>
          </p:cNvPr>
          <p:cNvSpPr txBox="1"/>
          <p:nvPr userDrawn="1"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028066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g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1867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3035047"/>
            <a:ext cx="12192000" cy="787908"/>
          </a:xfrm>
          <a:solidFill>
            <a:schemeClr val="accent1">
              <a:alpha val="90000"/>
            </a:schemeClr>
          </a:solidFill>
        </p:spPr>
        <p:txBody>
          <a:bodyPr wrap="square" lIns="182880" tIns="182880" rIns="182880" bIns="18288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tabLst/>
              <a:defRPr sz="32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24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80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4361870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54273"/>
            <a:ext cx="4114800" cy="1692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264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2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8" r:id="rId2"/>
    <p:sldLayoutId id="2147483769" r:id="rId3"/>
    <p:sldLayoutId id="2147483774" r:id="rId4"/>
    <p:sldLayoutId id="2147483794" r:id="rId5"/>
    <p:sldLayoutId id="2147483773" r:id="rId6"/>
    <p:sldLayoutId id="2147483795" r:id="rId7"/>
    <p:sldLayoutId id="2147483796" r:id="rId8"/>
    <p:sldLayoutId id="2147483778" r:id="rId9"/>
    <p:sldLayoutId id="2147483779" r:id="rId10"/>
    <p:sldLayoutId id="2147483790" r:id="rId11"/>
    <p:sldLayoutId id="2147483793" r:id="rId12"/>
    <p:sldLayoutId id="2147483797" r:id="rId13"/>
    <p:sldLayoutId id="2147483798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4.tif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1304"/>
            <a:ext cx="7382010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83363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1.05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22727E5-5B15-724E-826E-36ABEDEC895F}"/>
              </a:ext>
            </a:extLst>
          </p:cNvPr>
          <p:cNvSpPr txBox="1">
            <a:spLocks/>
          </p:cNvSpPr>
          <p:nvPr/>
        </p:nvSpPr>
        <p:spPr>
          <a:xfrm>
            <a:off x="3519883" y="2226179"/>
            <a:ext cx="4516784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15 – November 8, 2022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E8581D4-3240-B84B-B927-EFFED5BE8CCD}"/>
              </a:ext>
            </a:extLst>
          </p:cNvPr>
          <p:cNvSpPr txBox="1">
            <a:spLocks/>
          </p:cNvSpPr>
          <p:nvPr/>
        </p:nvSpPr>
        <p:spPr>
          <a:xfrm>
            <a:off x="3519883" y="1427672"/>
            <a:ext cx="4135559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Aarch32 Assembly – Part 2</a:t>
            </a:r>
          </a:p>
        </p:txBody>
      </p:sp>
    </p:spTree>
    <p:extLst>
      <p:ext uri="{BB962C8B-B14F-4D97-AF65-F5344CB8AC3E}">
        <p14:creationId xmlns:p14="http://schemas.microsoft.com/office/powerpoint/2010/main" val="1541791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3B4DA1-863C-55C5-49A2-DBE800D19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304" y="14914"/>
            <a:ext cx="10515600" cy="479246"/>
          </a:xfrm>
        </p:spPr>
        <p:txBody>
          <a:bodyPr/>
          <a:lstStyle/>
          <a:p>
            <a:r>
              <a:rPr lang="en-US" dirty="0"/>
              <a:t>If statement examples – </a:t>
            </a:r>
            <a:r>
              <a:rPr lang="en-US" dirty="0">
                <a:solidFill>
                  <a:srgbClr val="C00000"/>
                </a:solidFill>
              </a:rPr>
              <a:t>Branch Around </a:t>
            </a:r>
            <a:r>
              <a:rPr lang="en-US" dirty="0"/>
              <a:t>the </a:t>
            </a:r>
            <a:r>
              <a:rPr lang="en-US" dirty="0">
                <a:solidFill>
                  <a:srgbClr val="2C895B"/>
                </a:solidFill>
              </a:rPr>
              <a:t>True block</a:t>
            </a:r>
            <a:r>
              <a:rPr lang="en-US" dirty="0"/>
              <a:t>!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5A1A90A-9BA3-92EE-0E78-275953DDD038}"/>
              </a:ext>
            </a:extLst>
          </p:cNvPr>
          <p:cNvSpPr/>
          <p:nvPr/>
        </p:nvSpPr>
        <p:spPr bwMode="auto">
          <a:xfrm>
            <a:off x="1396537" y="992884"/>
            <a:ext cx="3443819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int r0;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 = r2++ + r3;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r3 = r2;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E1E1B9E-F1C5-83B9-7561-5EB21AE82ACE}"/>
              </a:ext>
            </a:extLst>
          </p:cNvPr>
          <p:cNvSpPr/>
          <p:nvPr/>
        </p:nvSpPr>
        <p:spPr bwMode="auto">
          <a:xfrm>
            <a:off x="1378750" y="3060447"/>
            <a:ext cx="3443819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int r0;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 = r2++;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r3 = r2;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7958C2E-704F-62F1-DBEF-44B987B961C5}"/>
              </a:ext>
            </a:extLst>
          </p:cNvPr>
          <p:cNvSpPr/>
          <p:nvPr/>
        </p:nvSpPr>
        <p:spPr bwMode="auto">
          <a:xfrm>
            <a:off x="1378750" y="4982184"/>
            <a:ext cx="3443819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int r0, r1;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 = r0;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r3 = r2;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2F9B89-7B7F-101F-08BB-BDD7F17D2324}"/>
              </a:ext>
            </a:extLst>
          </p:cNvPr>
          <p:cNvGrpSpPr/>
          <p:nvPr/>
        </p:nvGrpSpPr>
        <p:grpSpPr>
          <a:xfrm>
            <a:off x="5423329" y="463226"/>
            <a:ext cx="4533605" cy="2185273"/>
            <a:chOff x="5266377" y="987147"/>
            <a:chExt cx="4533605" cy="218527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CD10E33-75BB-DB45-8D9A-EFCD2F287649}"/>
                </a:ext>
              </a:extLst>
            </p:cNvPr>
            <p:cNvSpPr/>
            <p:nvPr/>
          </p:nvSpPr>
          <p:spPr bwMode="auto">
            <a:xfrm>
              <a:off x="6454619" y="987147"/>
              <a:ext cx="3345363" cy="218527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bne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 r1, r2, r3</a:t>
              </a:r>
            </a:p>
            <a:p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 r2, r2, 1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 r3, r2</a:t>
              </a: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E82C522C-969A-11E8-ED7B-BBD8A7153886}"/>
                </a:ext>
              </a:extLst>
            </p:cNvPr>
            <p:cNvSpPr/>
            <p:nvPr/>
          </p:nvSpPr>
          <p:spPr>
            <a:xfrm>
              <a:off x="5266377" y="2167659"/>
              <a:ext cx="541421" cy="4090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B6BC8FB-7634-3CA7-984B-100C6BFD880D}"/>
              </a:ext>
            </a:extLst>
          </p:cNvPr>
          <p:cNvGrpSpPr/>
          <p:nvPr/>
        </p:nvGrpSpPr>
        <p:grpSpPr>
          <a:xfrm>
            <a:off x="5555697" y="2730276"/>
            <a:ext cx="4489983" cy="2185273"/>
            <a:chOff x="5292213" y="2908884"/>
            <a:chExt cx="4489983" cy="2185273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C51E3D46-EEFE-E79E-4933-CA5A92A2955A}"/>
                </a:ext>
              </a:extLst>
            </p:cNvPr>
            <p:cNvSpPr/>
            <p:nvPr/>
          </p:nvSpPr>
          <p:spPr bwMode="auto">
            <a:xfrm>
              <a:off x="6436833" y="2908884"/>
              <a:ext cx="3345363" cy="218527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bgt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r1, r2</a:t>
              </a:r>
            </a:p>
            <a:p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 r2, r2, 1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 r3, r2</a:t>
              </a:r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111A364C-1BAF-6CE4-5169-300BB373E49F}"/>
                </a:ext>
              </a:extLst>
            </p:cNvPr>
            <p:cNvSpPr/>
            <p:nvPr/>
          </p:nvSpPr>
          <p:spPr>
            <a:xfrm>
              <a:off x="5292213" y="3600169"/>
              <a:ext cx="541421" cy="4090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1672F47-459A-118F-34A9-AFFFB8CE8C8C}"/>
              </a:ext>
            </a:extLst>
          </p:cNvPr>
          <p:cNvGrpSpPr/>
          <p:nvPr/>
        </p:nvGrpSpPr>
        <p:grpSpPr>
          <a:xfrm>
            <a:off x="5545346" y="5005598"/>
            <a:ext cx="4500334" cy="1836896"/>
            <a:chOff x="5281862" y="4830621"/>
            <a:chExt cx="4500334" cy="1836896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BC5325A-AFAE-FDC9-00C0-41D438525463}"/>
                </a:ext>
              </a:extLst>
            </p:cNvPr>
            <p:cNvSpPr/>
            <p:nvPr/>
          </p:nvSpPr>
          <p:spPr bwMode="auto">
            <a:xfrm>
              <a:off x="6436833" y="4830621"/>
              <a:ext cx="3345363" cy="1836896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bls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r1, r0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 r3, r2</a:t>
              </a:r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43F33C18-EC26-E7AB-B70E-FFE4AC5F98EF}"/>
                </a:ext>
              </a:extLst>
            </p:cNvPr>
            <p:cNvSpPr/>
            <p:nvPr/>
          </p:nvSpPr>
          <p:spPr>
            <a:xfrm>
              <a:off x="5281862" y="5370343"/>
              <a:ext cx="541421" cy="4090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3F10ECA-996A-0501-1D81-D42B10BDC92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DECE83-780E-FD80-0819-D2E89631CAB3}"/>
              </a:ext>
            </a:extLst>
          </p:cNvPr>
          <p:cNvGrpSpPr/>
          <p:nvPr/>
        </p:nvGrpSpPr>
        <p:grpSpPr>
          <a:xfrm>
            <a:off x="9320980" y="468963"/>
            <a:ext cx="2416949" cy="1323439"/>
            <a:chOff x="3332193" y="289693"/>
            <a:chExt cx="2416949" cy="132343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EF1723B-C119-19B7-16C3-5279AC6854AD}"/>
                </a:ext>
              </a:extLst>
            </p:cNvPr>
            <p:cNvSpPr txBox="1"/>
            <p:nvPr/>
          </p:nvSpPr>
          <p:spPr>
            <a:xfrm>
              <a:off x="3889594" y="289693"/>
              <a:ext cx="1859548" cy="1323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around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24" name="Right Brace 23">
              <a:extLst>
                <a:ext uri="{FF2B5EF4-FFF2-40B4-BE49-F238E27FC236}">
                  <a16:creationId xmlns:a16="http://schemas.microsoft.com/office/drawing/2014/main" id="{8476694A-D636-D4D2-1CED-2FB9630E9AFC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U-Turn Arrow 1">
            <a:extLst>
              <a:ext uri="{FF2B5EF4-FFF2-40B4-BE49-F238E27FC236}">
                <a16:creationId xmlns:a16="http://schemas.microsoft.com/office/drawing/2014/main" id="{7012318E-0D5A-AC26-B463-D4EB9B97B02A}"/>
              </a:ext>
            </a:extLst>
          </p:cNvPr>
          <p:cNvSpPr/>
          <p:nvPr/>
        </p:nvSpPr>
        <p:spPr>
          <a:xfrm rot="5400000" flipV="1">
            <a:off x="6238742" y="1093529"/>
            <a:ext cx="1170284" cy="968998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U-Turn Arrow 2">
            <a:extLst>
              <a:ext uri="{FF2B5EF4-FFF2-40B4-BE49-F238E27FC236}">
                <a16:creationId xmlns:a16="http://schemas.microsoft.com/office/drawing/2014/main" id="{B51172F1-FED2-9442-8B43-4AA57C3061F9}"/>
              </a:ext>
            </a:extLst>
          </p:cNvPr>
          <p:cNvSpPr/>
          <p:nvPr/>
        </p:nvSpPr>
        <p:spPr>
          <a:xfrm rot="5400000" flipV="1">
            <a:off x="6238742" y="3409099"/>
            <a:ext cx="1170284" cy="968998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U-Turn Arrow 4">
            <a:extLst>
              <a:ext uri="{FF2B5EF4-FFF2-40B4-BE49-F238E27FC236}">
                <a16:creationId xmlns:a16="http://schemas.microsoft.com/office/drawing/2014/main" id="{E32EE17B-1137-6B10-7B14-960D5EDF8968}"/>
              </a:ext>
            </a:extLst>
          </p:cNvPr>
          <p:cNvSpPr/>
          <p:nvPr/>
        </p:nvSpPr>
        <p:spPr>
          <a:xfrm rot="5400000" flipV="1">
            <a:off x="6462069" y="5509824"/>
            <a:ext cx="757055" cy="906891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7827D4D-87D3-0F18-70BD-BECC6ECCA400}"/>
              </a:ext>
            </a:extLst>
          </p:cNvPr>
          <p:cNvGrpSpPr/>
          <p:nvPr/>
        </p:nvGrpSpPr>
        <p:grpSpPr>
          <a:xfrm>
            <a:off x="8224439" y="1829779"/>
            <a:ext cx="1469597" cy="452802"/>
            <a:chOff x="10906175" y="3708186"/>
            <a:chExt cx="1469597" cy="452802"/>
          </a:xfrm>
        </p:grpSpPr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CAED0BB4-3C02-7D58-EC78-1178C56FB47B}"/>
                </a:ext>
              </a:extLst>
            </p:cNvPr>
            <p:cNvSpPr/>
            <p:nvPr/>
          </p:nvSpPr>
          <p:spPr>
            <a:xfrm rot="5400000">
              <a:off x="10791561" y="3822800"/>
              <a:ext cx="452802" cy="223574"/>
            </a:xfrm>
            <a:prstGeom prst="rightArrow">
              <a:avLst>
                <a:gd name="adj1" fmla="val 26646"/>
                <a:gd name="adj2" fmla="val 466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ABCCA9F-F839-3236-34F8-F6955FA81FC7}"/>
                </a:ext>
              </a:extLst>
            </p:cNvPr>
            <p:cNvSpPr txBox="1"/>
            <p:nvPr/>
          </p:nvSpPr>
          <p:spPr>
            <a:xfrm>
              <a:off x="10972824" y="3726682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Fall through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D6F3AAB-19EE-48A2-2719-3BCC90B5954E}"/>
              </a:ext>
            </a:extLst>
          </p:cNvPr>
          <p:cNvGrpSpPr/>
          <p:nvPr/>
        </p:nvGrpSpPr>
        <p:grpSpPr>
          <a:xfrm>
            <a:off x="8257763" y="4097306"/>
            <a:ext cx="1469597" cy="452802"/>
            <a:chOff x="10906175" y="3708186"/>
            <a:chExt cx="1469597" cy="452802"/>
          </a:xfrm>
        </p:grpSpPr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54B29FC2-4824-B4B3-28C2-19F107F1988E}"/>
                </a:ext>
              </a:extLst>
            </p:cNvPr>
            <p:cNvSpPr/>
            <p:nvPr/>
          </p:nvSpPr>
          <p:spPr>
            <a:xfrm rot="5400000">
              <a:off x="10791561" y="3822800"/>
              <a:ext cx="452802" cy="223574"/>
            </a:xfrm>
            <a:prstGeom prst="rightArrow">
              <a:avLst>
                <a:gd name="adj1" fmla="val 26646"/>
                <a:gd name="adj2" fmla="val 466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0E9C479-1580-EA32-C115-604558988A63}"/>
                </a:ext>
              </a:extLst>
            </p:cNvPr>
            <p:cNvSpPr txBox="1"/>
            <p:nvPr/>
          </p:nvSpPr>
          <p:spPr>
            <a:xfrm>
              <a:off x="10972824" y="3726682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Fall through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A41B42-FCEB-7BCE-6E9A-4D06B489F0FB}"/>
              </a:ext>
            </a:extLst>
          </p:cNvPr>
          <p:cNvGrpSpPr/>
          <p:nvPr/>
        </p:nvGrpSpPr>
        <p:grpSpPr>
          <a:xfrm>
            <a:off x="8257763" y="6052598"/>
            <a:ext cx="1469597" cy="452802"/>
            <a:chOff x="10906175" y="3708186"/>
            <a:chExt cx="1469597" cy="452802"/>
          </a:xfrm>
        </p:grpSpPr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7B422A04-D0E8-A417-24D5-3F654ECE2293}"/>
                </a:ext>
              </a:extLst>
            </p:cNvPr>
            <p:cNvSpPr/>
            <p:nvPr/>
          </p:nvSpPr>
          <p:spPr>
            <a:xfrm rot="5400000">
              <a:off x="10791561" y="3822800"/>
              <a:ext cx="452802" cy="223574"/>
            </a:xfrm>
            <a:prstGeom prst="rightArrow">
              <a:avLst>
                <a:gd name="adj1" fmla="val 26646"/>
                <a:gd name="adj2" fmla="val 466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1BB5BE2-D8C7-90EF-3A66-DA8FA7441EBA}"/>
                </a:ext>
              </a:extLst>
            </p:cNvPr>
            <p:cNvSpPr txBox="1"/>
            <p:nvPr/>
          </p:nvSpPr>
          <p:spPr>
            <a:xfrm>
              <a:off x="10972824" y="3726682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Fall through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461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8" grpId="0"/>
      <p:bldP spid="2" grpId="0" animBg="1"/>
      <p:bldP spid="3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4D6A-DEEC-8A2E-DCA2-321A28A7DB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9184" y="1306408"/>
            <a:ext cx="5182920" cy="481313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 sz="2400" dirty="0">
                <a:solidFill>
                  <a:srgbClr val="2C895B"/>
                </a:solidFill>
              </a:rPr>
              <a:t>Some call this "</a:t>
            </a:r>
            <a:r>
              <a:rPr lang="en-US" sz="2400" dirty="0" err="1">
                <a:solidFill>
                  <a:srgbClr val="2C895B"/>
                </a:solidFill>
              </a:rPr>
              <a:t>goto</a:t>
            </a:r>
            <a:r>
              <a:rPr lang="en-US" sz="2400" dirty="0">
                <a:solidFill>
                  <a:srgbClr val="2C895B"/>
                </a:solidFill>
              </a:rPr>
              <a:t> like" structure</a:t>
            </a:r>
          </a:p>
          <a:p>
            <a:pPr fontAlgn="base"/>
            <a:r>
              <a:rPr lang="en-US" sz="2400" dirty="0">
                <a:solidFill>
                  <a:srgbClr val="FF0000"/>
                </a:solidFill>
              </a:rPr>
              <a:t>Do not use unnecessary branches </a:t>
            </a:r>
            <a:r>
              <a:rPr lang="en-US" sz="2400" dirty="0">
                <a:solidFill>
                  <a:srgbClr val="2C895B"/>
                </a:solidFill>
              </a:rPr>
              <a:t>when a “fall through” works</a:t>
            </a:r>
          </a:p>
          <a:p>
            <a:pPr fontAlgn="base"/>
            <a:r>
              <a:rPr lang="en-US" sz="2400" dirty="0"/>
              <a:t>You can see this by structures that have a </a:t>
            </a:r>
            <a:r>
              <a:rPr lang="en-US" sz="2400" b="1" dirty="0"/>
              <a:t>conditional branch around an unconditional branch that immediately follows 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497"/>
            <a:ext cx="10515600" cy="551042"/>
          </a:xfrm>
        </p:spPr>
        <p:txBody>
          <a:bodyPr/>
          <a:lstStyle/>
          <a:p>
            <a:r>
              <a:rPr lang="en-US" dirty="0"/>
              <a:t>Branching: Using Fall through!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127945-83BD-FE40-B013-ACB3254F8897}"/>
              </a:ext>
            </a:extLst>
          </p:cNvPr>
          <p:cNvSpPr/>
          <p:nvPr/>
        </p:nvSpPr>
        <p:spPr bwMode="auto">
          <a:xfrm>
            <a:off x="6560387" y="293607"/>
            <a:ext cx="4451790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Do not do the following:</a:t>
            </a:r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r0, 0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2</a:t>
            </a:r>
            <a:endParaRPr lang="en-US" sz="4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61D44D4D-9ADD-CBDD-6917-59A746B7C669}"/>
              </a:ext>
            </a:extLst>
          </p:cNvPr>
          <p:cNvSpPr/>
          <p:nvPr/>
        </p:nvSpPr>
        <p:spPr>
          <a:xfrm rot="5400000" flipV="1">
            <a:off x="6197544" y="1818895"/>
            <a:ext cx="1180613" cy="871200"/>
          </a:xfrm>
          <a:prstGeom prst="uturnArrow">
            <a:avLst>
              <a:gd name="adj1" fmla="val 4865"/>
              <a:gd name="adj2" fmla="val 6881"/>
              <a:gd name="adj3" fmla="val 20789"/>
              <a:gd name="adj4" fmla="val 42454"/>
              <a:gd name="adj5" fmla="val 442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37BF2509-CAEF-0674-A12B-6F5C1DA85B2E}"/>
              </a:ext>
            </a:extLst>
          </p:cNvPr>
          <p:cNvSpPr/>
          <p:nvPr/>
        </p:nvSpPr>
        <p:spPr>
          <a:xfrm rot="5400000" flipV="1">
            <a:off x="6178024" y="1313710"/>
            <a:ext cx="756805" cy="742205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75684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75DC633-43F3-4E65-3E4F-BC0841A7EFCF}"/>
              </a:ext>
            </a:extLst>
          </p:cNvPr>
          <p:cNvSpPr/>
          <p:nvPr/>
        </p:nvSpPr>
        <p:spPr bwMode="auto">
          <a:xfrm>
            <a:off x="6779898" y="3668280"/>
            <a:ext cx="3537447" cy="275534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Do the following:</a:t>
            </a:r>
            <a:endParaRPr lang="en-US" sz="2400" dirty="0"/>
          </a:p>
          <a:p>
            <a:pPr fontAlgn="base"/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r0, 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fall through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2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U-Turn Arrow 36">
            <a:extLst>
              <a:ext uri="{FF2B5EF4-FFF2-40B4-BE49-F238E27FC236}">
                <a16:creationId xmlns:a16="http://schemas.microsoft.com/office/drawing/2014/main" id="{A0849286-90EE-EF41-222F-D733A9BBA2A9}"/>
              </a:ext>
            </a:extLst>
          </p:cNvPr>
          <p:cNvSpPr/>
          <p:nvPr/>
        </p:nvSpPr>
        <p:spPr>
          <a:xfrm rot="5400000" flipV="1">
            <a:off x="6493462" y="4799702"/>
            <a:ext cx="1150543" cy="934958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9305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9C8AE7-4E80-5949-D29D-B9CF856C22A1}"/>
              </a:ext>
            </a:extLst>
          </p:cNvPr>
          <p:cNvGrpSpPr/>
          <p:nvPr/>
        </p:nvGrpSpPr>
        <p:grpSpPr>
          <a:xfrm>
            <a:off x="9029295" y="1176867"/>
            <a:ext cx="1911137" cy="973149"/>
            <a:chOff x="9029295" y="1176867"/>
            <a:chExt cx="1911137" cy="973149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8483918C-05BF-9621-C150-DB6AC856D2D7}"/>
                </a:ext>
              </a:extLst>
            </p:cNvPr>
            <p:cNvSpPr/>
            <p:nvPr/>
          </p:nvSpPr>
          <p:spPr>
            <a:xfrm>
              <a:off x="9029295" y="1176867"/>
              <a:ext cx="321733" cy="684436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8DCC1FF-DEC4-62F9-4D50-D8A54BB54567}"/>
                </a:ext>
              </a:extLst>
            </p:cNvPr>
            <p:cNvSpPr txBox="1"/>
            <p:nvPr/>
          </p:nvSpPr>
          <p:spPr>
            <a:xfrm>
              <a:off x="9370604" y="1226686"/>
              <a:ext cx="1569828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Caution!</a:t>
              </a:r>
            </a:p>
            <a:p>
              <a:r>
                <a:rPr lang="en-US" dirty="0"/>
                <a:t>Two adjacent branches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272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8" grpId="0" animBg="1"/>
      <p:bldP spid="19" grpId="0" animBg="1"/>
      <p:bldP spid="11" grpId="0" animBg="1"/>
      <p:bldP spid="3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A74D260-E426-9E78-4F63-ED5C7A3A7E4F}"/>
              </a:ext>
            </a:extLst>
          </p:cNvPr>
          <p:cNvSpPr/>
          <p:nvPr/>
        </p:nvSpPr>
        <p:spPr bwMode="auto">
          <a:xfrm>
            <a:off x="3536908" y="4647308"/>
            <a:ext cx="5004559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#2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#1 */</a:t>
            </a:r>
          </a:p>
          <a:p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03449" y="2786979"/>
            <a:ext cx="10812335" cy="18368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In C</a:t>
            </a:r>
            <a:r>
              <a:rPr lang="en-US" sz="2200" dirty="0"/>
              <a:t>, when the </a:t>
            </a:r>
            <a:r>
              <a:rPr lang="en-US" sz="2200" dirty="0">
                <a:solidFill>
                  <a:srgbClr val="7030A0"/>
                </a:solidFill>
              </a:rPr>
              <a:t>branch guard (condition test) </a:t>
            </a:r>
            <a:r>
              <a:rPr lang="en-US" sz="2200" dirty="0"/>
              <a:t>evaluates </a:t>
            </a:r>
            <a:r>
              <a:rPr lang="en-US" sz="2200" b="1" u="sng" dirty="0">
                <a:solidFill>
                  <a:srgbClr val="FF0000"/>
                </a:solidFill>
              </a:rPr>
              <a:t>non-zero</a:t>
            </a:r>
            <a:r>
              <a:rPr lang="en-US" sz="2200" dirty="0"/>
              <a:t> you </a:t>
            </a:r>
            <a:r>
              <a:rPr lang="en-US" sz="2200" b="1" i="1" dirty="0">
                <a:solidFill>
                  <a:srgbClr val="0070C0"/>
                </a:solidFill>
              </a:rPr>
              <a:t>fall through </a:t>
            </a:r>
            <a:r>
              <a:rPr lang="en-US" sz="2200" dirty="0"/>
              <a:t>to the </a:t>
            </a:r>
            <a:r>
              <a:rPr lang="en-US" sz="2200" b="1" i="1" dirty="0">
                <a:solidFill>
                  <a:srgbClr val="00B050"/>
                </a:solidFill>
              </a:rPr>
              <a:t>condition true </a:t>
            </a:r>
            <a:r>
              <a:rPr lang="en-US" sz="2200" dirty="0"/>
              <a:t>block, otherwise you branch to the </a:t>
            </a:r>
            <a:r>
              <a:rPr lang="en-US" sz="2200" i="1" dirty="0">
                <a:solidFill>
                  <a:srgbClr val="FF0000"/>
                </a:solidFill>
              </a:rPr>
              <a:t>condition false </a:t>
            </a:r>
            <a:r>
              <a:rPr lang="en-US" sz="2200" dirty="0"/>
              <a:t>block</a:t>
            </a:r>
          </a:p>
          <a:p>
            <a:r>
              <a:rPr lang="en-US" sz="2200" dirty="0">
                <a:solidFill>
                  <a:srgbClr val="2C895B"/>
                </a:solidFill>
              </a:rPr>
              <a:t>Block order</a:t>
            </a:r>
            <a:r>
              <a:rPr lang="en-US" sz="2200" dirty="0">
                <a:solidFill>
                  <a:schemeClr val="tx2"/>
                </a:solidFill>
              </a:rPr>
              <a:t>: (the </a:t>
            </a:r>
            <a:r>
              <a:rPr lang="en-US" sz="2200" dirty="0">
                <a:solidFill>
                  <a:srgbClr val="FF0000"/>
                </a:solidFill>
              </a:rPr>
              <a:t>order</a:t>
            </a:r>
            <a:r>
              <a:rPr lang="en-US" sz="2200" dirty="0">
                <a:solidFill>
                  <a:schemeClr val="tx2"/>
                </a:solidFill>
              </a:rPr>
              <a:t> the </a:t>
            </a:r>
            <a:r>
              <a:rPr lang="en-US" sz="2200" b="1" dirty="0">
                <a:solidFill>
                  <a:srgbClr val="7030A0"/>
                </a:solidFill>
              </a:rPr>
              <a:t>blocks appear </a:t>
            </a:r>
            <a:r>
              <a:rPr lang="en-US" sz="2200" dirty="0">
                <a:solidFill>
                  <a:schemeClr val="tx2"/>
                </a:solidFill>
              </a:rPr>
              <a:t>in C code) can be changed by </a:t>
            </a:r>
            <a:r>
              <a:rPr lang="en-US" sz="2200" b="1" dirty="0">
                <a:solidFill>
                  <a:srgbClr val="7030A0"/>
                </a:solidFill>
              </a:rPr>
              <a:t>inverting</a:t>
            </a:r>
            <a:r>
              <a:rPr lang="en-US" sz="2200" dirty="0">
                <a:solidFill>
                  <a:srgbClr val="7030A0"/>
                </a:solidFill>
              </a:rPr>
              <a:t> the conditional test</a:t>
            </a:r>
            <a:r>
              <a:rPr lang="en-US" sz="2200" dirty="0">
                <a:solidFill>
                  <a:schemeClr val="tx2"/>
                </a:solidFill>
              </a:rPr>
              <a:t>, </a:t>
            </a:r>
            <a:r>
              <a:rPr lang="en-US" sz="2200" b="1" dirty="0">
                <a:solidFill>
                  <a:srgbClr val="0070C0"/>
                </a:solidFill>
              </a:rPr>
              <a:t>swapping</a:t>
            </a:r>
            <a:r>
              <a:rPr lang="en-US" sz="2200" dirty="0">
                <a:solidFill>
                  <a:srgbClr val="0070C0"/>
                </a:solidFill>
              </a:rPr>
              <a:t> the order </a:t>
            </a:r>
            <a:r>
              <a:rPr lang="en-US" sz="2200" dirty="0">
                <a:solidFill>
                  <a:schemeClr val="tx2"/>
                </a:solidFill>
              </a:rPr>
              <a:t>of the </a:t>
            </a:r>
            <a:r>
              <a:rPr lang="en-US" sz="2200" dirty="0">
                <a:solidFill>
                  <a:srgbClr val="2C895B"/>
                </a:solidFill>
              </a:rPr>
              <a:t>true </a:t>
            </a:r>
            <a:r>
              <a:rPr lang="en-US" sz="2200" dirty="0">
                <a:solidFill>
                  <a:schemeClr val="tx2"/>
                </a:solidFill>
              </a:rPr>
              <a:t>and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rgbClr val="C00000"/>
                </a:solidFill>
              </a:rPr>
              <a:t>false blocks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22" y="193647"/>
            <a:ext cx="11733656" cy="407296"/>
          </a:xfrm>
        </p:spPr>
        <p:txBody>
          <a:bodyPr/>
          <a:lstStyle/>
          <a:p>
            <a:r>
              <a:rPr lang="en-US" dirty="0"/>
              <a:t>Anatomy of a Conditional Branch: If - Else statement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3420501" y="559916"/>
            <a:ext cx="5004559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#1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#2 */</a:t>
            </a:r>
          </a:p>
          <a:p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 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FDF711-70DD-32F4-99BE-B1A76432AE4B}"/>
              </a:ext>
            </a:extLst>
          </p:cNvPr>
          <p:cNvGrpSpPr/>
          <p:nvPr/>
        </p:nvGrpSpPr>
        <p:grpSpPr>
          <a:xfrm>
            <a:off x="443061" y="690499"/>
            <a:ext cx="3043990" cy="707886"/>
            <a:chOff x="466367" y="-718962"/>
            <a:chExt cx="3043990" cy="70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B62507-D1FD-681B-66E1-24F1B90D2DC2}"/>
                </a:ext>
              </a:extLst>
            </p:cNvPr>
            <p:cNvSpPr txBox="1"/>
            <p:nvPr/>
          </p:nvSpPr>
          <p:spPr>
            <a:xfrm>
              <a:off x="466367" y="-718962"/>
              <a:ext cx="251201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(branch guard)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0580611B-97C8-4647-2800-033427143B09}"/>
                </a:ext>
              </a:extLst>
            </p:cNvPr>
            <p:cNvSpPr/>
            <p:nvPr/>
          </p:nvSpPr>
          <p:spPr>
            <a:xfrm rot="5400000">
              <a:off x="3186576" y="-842688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887601-DD29-A07A-F512-B79688E86728}"/>
              </a:ext>
            </a:extLst>
          </p:cNvPr>
          <p:cNvGrpSpPr/>
          <p:nvPr/>
        </p:nvGrpSpPr>
        <p:grpSpPr>
          <a:xfrm>
            <a:off x="8238888" y="560420"/>
            <a:ext cx="2105478" cy="707886"/>
            <a:chOff x="444793" y="-1515752"/>
            <a:chExt cx="2105478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8D36A7-BB27-7BD3-DEE2-D50D577C3245}"/>
                </a:ext>
              </a:extLst>
            </p:cNvPr>
            <p:cNvSpPr txBox="1"/>
            <p:nvPr/>
          </p:nvSpPr>
          <p:spPr>
            <a:xfrm>
              <a:off x="1162941" y="-1515752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ED3F098F-E1B2-4605-77A2-CA6EBD2648EA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2351E1-1227-2ACA-1C74-D0BBBF1DA36D}"/>
              </a:ext>
            </a:extLst>
          </p:cNvPr>
          <p:cNvGrpSpPr/>
          <p:nvPr/>
        </p:nvGrpSpPr>
        <p:grpSpPr>
          <a:xfrm>
            <a:off x="8330328" y="1712346"/>
            <a:ext cx="2105478" cy="707886"/>
            <a:chOff x="444793" y="-1084635"/>
            <a:chExt cx="2105478" cy="7078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363F12-BA2E-FCF0-1EB7-EE8C9ED89785}"/>
                </a:ext>
              </a:extLst>
            </p:cNvPr>
            <p:cNvSpPr txBox="1"/>
            <p:nvPr/>
          </p:nvSpPr>
          <p:spPr>
            <a:xfrm>
              <a:off x="1162941" y="-1084635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condition false block</a:t>
              </a:r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92B21072-23F8-7553-7721-E6D34CF15DC8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16715A5-F61D-51D6-BEFA-762B4B9B7D59}"/>
              </a:ext>
            </a:extLst>
          </p:cNvPr>
          <p:cNvGrpSpPr/>
          <p:nvPr/>
        </p:nvGrpSpPr>
        <p:grpSpPr>
          <a:xfrm>
            <a:off x="8330328" y="4657440"/>
            <a:ext cx="2123448" cy="707886"/>
            <a:chOff x="444793" y="-1526657"/>
            <a:chExt cx="2123448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B9CED2-F5DA-C8FA-0104-9BEB01F0AA1D}"/>
                </a:ext>
              </a:extLst>
            </p:cNvPr>
            <p:cNvSpPr txBox="1"/>
            <p:nvPr/>
          </p:nvSpPr>
          <p:spPr>
            <a:xfrm>
              <a:off x="1180911" y="-1526657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FFF346BA-A974-8D39-E7DB-4062BAF92895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8941738-6690-139C-8E57-E96896085F38}"/>
              </a:ext>
            </a:extLst>
          </p:cNvPr>
          <p:cNvGrpSpPr/>
          <p:nvPr/>
        </p:nvGrpSpPr>
        <p:grpSpPr>
          <a:xfrm>
            <a:off x="8410084" y="5854279"/>
            <a:ext cx="2105478" cy="707886"/>
            <a:chOff x="444793" y="-1017434"/>
            <a:chExt cx="2105478" cy="70788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DDE3EF9-1454-592E-C3F7-7BEA6E400DB3}"/>
                </a:ext>
              </a:extLst>
            </p:cNvPr>
            <p:cNvSpPr txBox="1"/>
            <p:nvPr/>
          </p:nvSpPr>
          <p:spPr>
            <a:xfrm>
              <a:off x="1162941" y="-1017434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condition false block</a:t>
              </a:r>
            </a:p>
          </p:txBody>
        </p:sp>
        <p:sp>
          <p:nvSpPr>
            <p:cNvPr id="24" name="Up Arrow 23">
              <a:extLst>
                <a:ext uri="{FF2B5EF4-FFF2-40B4-BE49-F238E27FC236}">
                  <a16:creationId xmlns:a16="http://schemas.microsoft.com/office/drawing/2014/main" id="{4FFF4A76-0653-EFE7-8B54-361A942ED021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F201067-7338-128C-A664-CC000216FCE5}"/>
              </a:ext>
            </a:extLst>
          </p:cNvPr>
          <p:cNvGrpSpPr/>
          <p:nvPr/>
        </p:nvGrpSpPr>
        <p:grpSpPr>
          <a:xfrm>
            <a:off x="553320" y="4786417"/>
            <a:ext cx="3066460" cy="707886"/>
            <a:chOff x="443897" y="-718962"/>
            <a:chExt cx="3066460" cy="70788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BF4B35-B4EF-C758-034B-05FBD40A5AC8}"/>
                </a:ext>
              </a:extLst>
            </p:cNvPr>
            <p:cNvSpPr txBox="1"/>
            <p:nvPr/>
          </p:nvSpPr>
          <p:spPr>
            <a:xfrm>
              <a:off x="443897" y="-718962"/>
              <a:ext cx="251201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(branch guard)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8" name="Up Arrow 27">
              <a:extLst>
                <a:ext uri="{FF2B5EF4-FFF2-40B4-BE49-F238E27FC236}">
                  <a16:creationId xmlns:a16="http://schemas.microsoft.com/office/drawing/2014/main" id="{2AA3D6FE-97F9-5BE4-5C7A-39D3FE5EEA90}"/>
                </a:ext>
              </a:extLst>
            </p:cNvPr>
            <p:cNvSpPr/>
            <p:nvPr/>
          </p:nvSpPr>
          <p:spPr>
            <a:xfrm rot="5400000">
              <a:off x="3186576" y="-842688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797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7" grpId="0" uiExpand="1" build="p" bldLvl="2" animBg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577555" y="690470"/>
            <a:ext cx="5065069" cy="288202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cond. true block */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branch around false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else {</a:t>
            </a: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false block */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r1 = 4;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6BDED05-5F4A-EDF3-874F-203258FD5A21}"/>
              </a:ext>
            </a:extLst>
          </p:cNvPr>
          <p:cNvGrpSpPr/>
          <p:nvPr/>
        </p:nvGrpSpPr>
        <p:grpSpPr>
          <a:xfrm>
            <a:off x="4545711" y="613207"/>
            <a:ext cx="2434523" cy="1015663"/>
            <a:chOff x="3332193" y="59757"/>
            <a:chExt cx="2434523" cy="101566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3B6154-1A66-E2A2-5D31-5E86B5EA4D1C}"/>
                </a:ext>
              </a:extLst>
            </p:cNvPr>
            <p:cNvSpPr txBox="1"/>
            <p:nvPr/>
          </p:nvSpPr>
          <p:spPr>
            <a:xfrm>
              <a:off x="3809808" y="59757"/>
              <a:ext cx="1956908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</a:t>
              </a:r>
              <a:r>
                <a:rPr lang="en-US" sz="2000" dirty="0">
                  <a:solidFill>
                    <a:srgbClr val="F37440"/>
                  </a:solidFill>
                </a:rPr>
                <a:t>false block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8695C9FD-DE72-8C4B-7EE3-4E1716EEB545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8830A-FCB2-AFC5-C7FB-025FF332E5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7720" y="3695810"/>
            <a:ext cx="6089508" cy="274542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rgbClr val="0070C0"/>
                </a:solidFill>
              </a:rPr>
              <a:t>Make the adjustment to the conditional test </a:t>
            </a:r>
            <a:r>
              <a:rPr lang="en-US" sz="2200" dirty="0"/>
              <a:t>to </a:t>
            </a:r>
            <a:r>
              <a:rPr lang="en-US" sz="2200" b="1" dirty="0">
                <a:solidFill>
                  <a:srgbClr val="C00000"/>
                </a:solidFill>
              </a:rPr>
              <a:t>branch to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/>
              <a:t>the </a:t>
            </a:r>
            <a:r>
              <a:rPr lang="en-US" sz="2200" dirty="0">
                <a:solidFill>
                  <a:srgbClr val="C00000"/>
                </a:solidFill>
              </a:rPr>
              <a:t>false block</a:t>
            </a:r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When you </a:t>
            </a:r>
            <a:r>
              <a:rPr lang="en-US" sz="2200" dirty="0">
                <a:solidFill>
                  <a:srgbClr val="2C895B"/>
                </a:solidFill>
              </a:rPr>
              <a:t>finish the true block</a:t>
            </a:r>
            <a:r>
              <a:rPr lang="en-US" sz="2200" dirty="0"/>
              <a:t>, you do an </a:t>
            </a:r>
            <a:r>
              <a:rPr lang="en-US" sz="2200" dirty="0">
                <a:solidFill>
                  <a:schemeClr val="accent5"/>
                </a:solidFill>
              </a:rPr>
              <a:t>unconditional branch </a:t>
            </a:r>
            <a:r>
              <a:rPr lang="en-US" sz="2200" dirty="0">
                <a:solidFill>
                  <a:srgbClr val="FF0000"/>
                </a:solidFill>
              </a:rPr>
              <a:t>around </a:t>
            </a:r>
            <a:r>
              <a:rPr lang="en-US" sz="2200" dirty="0">
                <a:solidFill>
                  <a:schemeClr val="tx2"/>
                </a:solidFill>
              </a:rPr>
              <a:t>the</a:t>
            </a:r>
            <a:r>
              <a:rPr lang="en-US" sz="2200" dirty="0">
                <a:solidFill>
                  <a:schemeClr val="accent5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false block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tx2"/>
                </a:solidFill>
              </a:rPr>
              <a:t>The </a:t>
            </a:r>
            <a:r>
              <a:rPr lang="en-US" sz="2200" dirty="0">
                <a:solidFill>
                  <a:srgbClr val="FF0000"/>
                </a:solidFill>
              </a:rPr>
              <a:t>false block </a:t>
            </a:r>
            <a:r>
              <a:rPr lang="en-US" sz="2200" i="1" dirty="0">
                <a:solidFill>
                  <a:srgbClr val="2C895B"/>
                </a:solidFill>
              </a:rPr>
              <a:t>falls through </a:t>
            </a:r>
            <a:r>
              <a:rPr lang="en-US" sz="2200" dirty="0">
                <a:solidFill>
                  <a:schemeClr val="tx2"/>
                </a:solidFill>
              </a:rPr>
              <a:t>to the following instructions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02" y="-46187"/>
            <a:ext cx="10515600" cy="715294"/>
          </a:xfrm>
        </p:spPr>
        <p:txBody>
          <a:bodyPr/>
          <a:lstStyle/>
          <a:p>
            <a:r>
              <a:rPr lang="en-US" dirty="0"/>
              <a:t>Program Flow: If with an Else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04A52B-991F-CC46-A791-DA93FC1866F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19F94A4-A4B5-8B07-91C7-34C84D50E1A3}"/>
              </a:ext>
            </a:extLst>
          </p:cNvPr>
          <p:cNvSpPr/>
          <p:nvPr/>
        </p:nvSpPr>
        <p:spPr bwMode="auto">
          <a:xfrm>
            <a:off x="7215639" y="374583"/>
            <a:ext cx="4813202" cy="497228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cond. true block */</a:t>
            </a:r>
          </a:p>
          <a:p>
            <a:endParaRPr lang="en-US" sz="22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* Now branch around the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* condition false block 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*/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 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2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condition false block</a:t>
            </a: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 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r1, 4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413D05-39B3-A5FB-2035-417A994EEAD9}"/>
              </a:ext>
            </a:extLst>
          </p:cNvPr>
          <p:cNvGrpSpPr/>
          <p:nvPr/>
        </p:nvGrpSpPr>
        <p:grpSpPr>
          <a:xfrm>
            <a:off x="9519038" y="198221"/>
            <a:ext cx="2280099" cy="1015663"/>
            <a:chOff x="3332193" y="59757"/>
            <a:chExt cx="2280099" cy="10156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080796-6994-EEFC-90C6-0AACCE129A01}"/>
                </a:ext>
              </a:extLst>
            </p:cNvPr>
            <p:cNvSpPr txBox="1"/>
            <p:nvPr/>
          </p:nvSpPr>
          <p:spPr>
            <a:xfrm>
              <a:off x="3809808" y="59757"/>
              <a:ext cx="1802484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</a:t>
              </a:r>
              <a:r>
                <a:rPr lang="en-US" sz="2000" dirty="0">
                  <a:solidFill>
                    <a:srgbClr val="F37440"/>
                  </a:solidFill>
                </a:rPr>
                <a:t>false block</a:t>
              </a:r>
            </a:p>
          </p:txBody>
        </p:sp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6B03D187-B5B1-CFF4-D225-7EAD90772CBE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U-Turn Arrow 5">
            <a:extLst>
              <a:ext uri="{FF2B5EF4-FFF2-40B4-BE49-F238E27FC236}">
                <a16:creationId xmlns:a16="http://schemas.microsoft.com/office/drawing/2014/main" id="{AC1DD588-503A-5D7E-C829-3E7A76A8ABEE}"/>
              </a:ext>
            </a:extLst>
          </p:cNvPr>
          <p:cNvSpPr/>
          <p:nvPr/>
        </p:nvSpPr>
        <p:spPr>
          <a:xfrm rot="5400000" flipV="1">
            <a:off x="-79128" y="2063238"/>
            <a:ext cx="1849491" cy="882032"/>
          </a:xfrm>
          <a:prstGeom prst="uturnArrow">
            <a:avLst>
              <a:gd name="adj1" fmla="val 7498"/>
              <a:gd name="adj2" fmla="val 8036"/>
              <a:gd name="adj3" fmla="val 20744"/>
              <a:gd name="adj4" fmla="val 42454"/>
              <a:gd name="adj5" fmla="val 3402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U-Turn Arrow 6">
            <a:extLst>
              <a:ext uri="{FF2B5EF4-FFF2-40B4-BE49-F238E27FC236}">
                <a16:creationId xmlns:a16="http://schemas.microsoft.com/office/drawing/2014/main" id="{E717F658-29D8-9B1A-9125-EE4530B81CCC}"/>
              </a:ext>
            </a:extLst>
          </p:cNvPr>
          <p:cNvSpPr/>
          <p:nvPr/>
        </p:nvSpPr>
        <p:spPr>
          <a:xfrm rot="5400000" flipV="1">
            <a:off x="6138028" y="1916650"/>
            <a:ext cx="2779111" cy="853101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U-Turn Arrow 7">
            <a:extLst>
              <a:ext uri="{FF2B5EF4-FFF2-40B4-BE49-F238E27FC236}">
                <a16:creationId xmlns:a16="http://schemas.microsoft.com/office/drawing/2014/main" id="{DC3E4242-5C35-6A31-FA82-D9C5C0774E06}"/>
              </a:ext>
            </a:extLst>
          </p:cNvPr>
          <p:cNvSpPr/>
          <p:nvPr/>
        </p:nvSpPr>
        <p:spPr>
          <a:xfrm rot="5400000" flipV="1">
            <a:off x="6628769" y="3668747"/>
            <a:ext cx="1522573" cy="819644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CE46880D-9C7C-B0CF-89B4-E6DE8A8C1FF8}"/>
              </a:ext>
            </a:extLst>
          </p:cNvPr>
          <p:cNvSpPr/>
          <p:nvPr/>
        </p:nvSpPr>
        <p:spPr>
          <a:xfrm rot="5400000">
            <a:off x="8911086" y="4572139"/>
            <a:ext cx="452802" cy="223574"/>
          </a:xfrm>
          <a:prstGeom prst="rightArrow">
            <a:avLst>
              <a:gd name="adj1" fmla="val 26646"/>
              <a:gd name="adj2" fmla="val 466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D132F9B3-6E81-78AA-7F27-CD5268A17B6B}"/>
              </a:ext>
            </a:extLst>
          </p:cNvPr>
          <p:cNvSpPr/>
          <p:nvPr/>
        </p:nvSpPr>
        <p:spPr>
          <a:xfrm rot="5400000" flipV="1">
            <a:off x="-132333" y="1227159"/>
            <a:ext cx="1099436" cy="508450"/>
          </a:xfrm>
          <a:prstGeom prst="uturnArrow">
            <a:avLst>
              <a:gd name="adj1" fmla="val 7498"/>
              <a:gd name="adj2" fmla="val 8036"/>
              <a:gd name="adj3" fmla="val 20744"/>
              <a:gd name="adj4" fmla="val 42454"/>
              <a:gd name="adj5" fmla="val 970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67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4" grpId="0"/>
      <p:bldP spid="18" grpId="0" animBg="1"/>
      <p:bldP spid="6" grpId="0" animBg="1"/>
      <p:bldP spid="7" grpId="0" animBg="1"/>
      <p:bldP spid="8" grpId="0" animBg="1"/>
      <p:bldP spid="13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37" y="325645"/>
            <a:ext cx="10515600" cy="435088"/>
          </a:xfrm>
        </p:spPr>
        <p:txBody>
          <a:bodyPr/>
          <a:lstStyle/>
          <a:p>
            <a:r>
              <a:rPr lang="en-US" dirty="0"/>
              <a:t>If with an Else Examples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77A718D-0869-1944-8B61-C40EA778FF70}"/>
              </a:ext>
            </a:extLst>
          </p:cNvPr>
          <p:cNvSpPr/>
          <p:nvPr/>
        </p:nvSpPr>
        <p:spPr bwMode="auto">
          <a:xfrm>
            <a:off x="723245" y="2061703"/>
            <a:ext cx="4398476" cy="351543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&lt; r1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1;</a:t>
            </a:r>
          </a:p>
          <a:p>
            <a:r>
              <a: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branch around else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r2 = 0;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fall through */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 = r2 + r4;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D3DFE33-17F7-184E-960E-4FCDF4683ACA}"/>
              </a:ext>
            </a:extLst>
          </p:cNvPr>
          <p:cNvGrpSpPr/>
          <p:nvPr/>
        </p:nvGrpSpPr>
        <p:grpSpPr>
          <a:xfrm>
            <a:off x="5666082" y="1558374"/>
            <a:ext cx="5302203" cy="4275534"/>
            <a:chOff x="3553852" y="3701040"/>
            <a:chExt cx="5302203" cy="4275534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A127945-83BD-FE40-B013-ACB3254F8897}"/>
                </a:ext>
              </a:extLst>
            </p:cNvPr>
            <p:cNvSpPr/>
            <p:nvPr/>
          </p:nvSpPr>
          <p:spPr bwMode="auto">
            <a:xfrm>
              <a:off x="4404265" y="3701040"/>
              <a:ext cx="4451790" cy="4275534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1"/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r0, r1</a:t>
              </a:r>
            </a:p>
            <a:p>
              <a:pPr lvl="1"/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4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bge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endPara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r2, 1</a:t>
              </a:r>
            </a:p>
            <a:p>
              <a:pPr lvl="1"/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b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</a:p>
            <a:p>
              <a:r>
                <a:rPr lang="en-US" sz="24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/* fall through */</a:t>
              </a:r>
            </a:p>
            <a:p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   r4, r2, r4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A22DA284-AC15-D44E-80CF-F24B40A9E505}"/>
                </a:ext>
              </a:extLst>
            </p:cNvPr>
            <p:cNvSpPr/>
            <p:nvPr/>
          </p:nvSpPr>
          <p:spPr>
            <a:xfrm>
              <a:off x="3553852" y="5153070"/>
              <a:ext cx="543492" cy="6471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0EA1C462-E076-D8F8-E975-7270C69D7CFC}"/>
              </a:ext>
            </a:extLst>
          </p:cNvPr>
          <p:cNvSpPr/>
          <p:nvPr/>
        </p:nvSpPr>
        <p:spPr>
          <a:xfrm rot="5400000">
            <a:off x="8602341" y="4604168"/>
            <a:ext cx="420412" cy="4608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685796-13D8-3FAB-6C85-F3CD9DE831E6}"/>
              </a:ext>
            </a:extLst>
          </p:cNvPr>
          <p:cNvGrpSpPr/>
          <p:nvPr/>
        </p:nvGrpSpPr>
        <p:grpSpPr>
          <a:xfrm>
            <a:off x="9431073" y="1221058"/>
            <a:ext cx="2269089" cy="1214106"/>
            <a:chOff x="3332193" y="-188048"/>
            <a:chExt cx="2269089" cy="121410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9DFA96-7698-1283-516E-1A565EB3922B}"/>
                </a:ext>
              </a:extLst>
            </p:cNvPr>
            <p:cNvSpPr txBox="1"/>
            <p:nvPr/>
          </p:nvSpPr>
          <p:spPr>
            <a:xfrm>
              <a:off x="3798798" y="-188048"/>
              <a:ext cx="1802484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&lt; r1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false block</a:t>
              </a: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AB909E52-10BD-5DAF-093C-4ABF370719DB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DFC8E3D-760D-A22A-D37D-E9E1C9085B04}"/>
              </a:ext>
            </a:extLst>
          </p:cNvPr>
          <p:cNvGrpSpPr/>
          <p:nvPr/>
        </p:nvGrpSpPr>
        <p:grpSpPr>
          <a:xfrm>
            <a:off x="1140079" y="1221058"/>
            <a:ext cx="2512014" cy="1287762"/>
            <a:chOff x="466367" y="-718962"/>
            <a:chExt cx="2512014" cy="128776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0DC0117-1B81-6B12-3C2A-64B1629BE079}"/>
                </a:ext>
              </a:extLst>
            </p:cNvPr>
            <p:cNvSpPr txBox="1"/>
            <p:nvPr/>
          </p:nvSpPr>
          <p:spPr>
            <a:xfrm>
              <a:off x="466367" y="-718962"/>
              <a:ext cx="251201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</a:t>
              </a:r>
              <a:r>
                <a:rPr lang="en-US" sz="2000" dirty="0">
                  <a:solidFill>
                    <a:srgbClr val="FF0000"/>
                  </a:solidFill>
                </a:rPr>
                <a:t>branch guard</a:t>
              </a:r>
              <a:r>
                <a:rPr lang="en-US" sz="2000" dirty="0">
                  <a:solidFill>
                    <a:schemeClr val="accent1"/>
                  </a:solidFill>
                </a:rPr>
                <a:t>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0" name="Up Arrow 19">
              <a:extLst>
                <a:ext uri="{FF2B5EF4-FFF2-40B4-BE49-F238E27FC236}">
                  <a16:creationId xmlns:a16="http://schemas.microsoft.com/office/drawing/2014/main" id="{A1E570A8-A968-D867-7A80-6D7861E006CD}"/>
                </a:ext>
              </a:extLst>
            </p:cNvPr>
            <p:cNvSpPr/>
            <p:nvPr/>
          </p:nvSpPr>
          <p:spPr>
            <a:xfrm rot="10800000">
              <a:off x="1434153" y="36823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906235B-EA29-D59F-7AF9-717465A7D5CA}"/>
              </a:ext>
            </a:extLst>
          </p:cNvPr>
          <p:cNvGrpSpPr/>
          <p:nvPr/>
        </p:nvGrpSpPr>
        <p:grpSpPr>
          <a:xfrm>
            <a:off x="9241156" y="2568040"/>
            <a:ext cx="2123448" cy="707886"/>
            <a:chOff x="444793" y="-1336048"/>
            <a:chExt cx="2123448" cy="70788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65A6B47-0BB5-1641-D0D5-2EF4449A75D7}"/>
                </a:ext>
              </a:extLst>
            </p:cNvPr>
            <p:cNvSpPr txBox="1"/>
            <p:nvPr/>
          </p:nvSpPr>
          <p:spPr>
            <a:xfrm>
              <a:off x="1180911" y="-1336048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866F9EFB-BEF4-3109-D1FF-5031AA1BD8BE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6282FD-EB61-29E3-EC89-81E865E6E3D1}"/>
              </a:ext>
            </a:extLst>
          </p:cNvPr>
          <p:cNvGrpSpPr/>
          <p:nvPr/>
        </p:nvGrpSpPr>
        <p:grpSpPr>
          <a:xfrm>
            <a:off x="9600230" y="3582075"/>
            <a:ext cx="2126104" cy="707886"/>
            <a:chOff x="-114366" y="-1525952"/>
            <a:chExt cx="2126104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47BAC6B-963E-5E64-A7E5-1F6120137CD6}"/>
                </a:ext>
              </a:extLst>
            </p:cNvPr>
            <p:cNvSpPr txBox="1"/>
            <p:nvPr/>
          </p:nvSpPr>
          <p:spPr>
            <a:xfrm>
              <a:off x="624408" y="-1525952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condition false block</a:t>
              </a: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98427DD5-A7AE-E450-666B-0CF048326066}"/>
                </a:ext>
              </a:extLst>
            </p:cNvPr>
            <p:cNvSpPr/>
            <p:nvPr/>
          </p:nvSpPr>
          <p:spPr>
            <a:xfrm rot="16200000">
              <a:off x="162159" y="-139353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U-Turn Arrow 26">
            <a:extLst>
              <a:ext uri="{FF2B5EF4-FFF2-40B4-BE49-F238E27FC236}">
                <a16:creationId xmlns:a16="http://schemas.microsoft.com/office/drawing/2014/main" id="{E8ED879D-CBEF-9ECA-754D-1364BD40C9EE}"/>
              </a:ext>
            </a:extLst>
          </p:cNvPr>
          <p:cNvSpPr/>
          <p:nvPr/>
        </p:nvSpPr>
        <p:spPr>
          <a:xfrm rot="5400000" flipV="1">
            <a:off x="-31644" y="3932420"/>
            <a:ext cx="1910952" cy="916331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456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6E7B30F0-7EAA-DE7E-4254-762ECFD9AB5D}"/>
              </a:ext>
            </a:extLst>
          </p:cNvPr>
          <p:cNvSpPr/>
          <p:nvPr/>
        </p:nvSpPr>
        <p:spPr>
          <a:xfrm>
            <a:off x="2234599" y="4721789"/>
            <a:ext cx="220133" cy="4233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-Turn Arrow 6">
            <a:extLst>
              <a:ext uri="{FF2B5EF4-FFF2-40B4-BE49-F238E27FC236}">
                <a16:creationId xmlns:a16="http://schemas.microsoft.com/office/drawing/2014/main" id="{DE71D308-BCA0-E6B8-4AD8-A69A9D7072A3}"/>
              </a:ext>
            </a:extLst>
          </p:cNvPr>
          <p:cNvSpPr/>
          <p:nvPr/>
        </p:nvSpPr>
        <p:spPr>
          <a:xfrm rot="5400000" flipV="1">
            <a:off x="6228539" y="2360096"/>
            <a:ext cx="1514835" cy="1268087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54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U-Turn Arrow 29">
            <a:extLst>
              <a:ext uri="{FF2B5EF4-FFF2-40B4-BE49-F238E27FC236}">
                <a16:creationId xmlns:a16="http://schemas.microsoft.com/office/drawing/2014/main" id="{AB0AF67E-52F5-52F9-E7B1-45D37ECD624C}"/>
              </a:ext>
            </a:extLst>
          </p:cNvPr>
          <p:cNvSpPr/>
          <p:nvPr/>
        </p:nvSpPr>
        <p:spPr>
          <a:xfrm rot="5400000" flipV="1">
            <a:off x="5857809" y="3659147"/>
            <a:ext cx="2012870" cy="1268087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5428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18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27" grpId="0" animBg="1"/>
      <p:bldP spid="28" grpId="0" animBg="1"/>
      <p:bldP spid="7" grpId="0" animBg="1"/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72" y="217108"/>
            <a:ext cx="10515600" cy="435088"/>
          </a:xfrm>
        </p:spPr>
        <p:txBody>
          <a:bodyPr/>
          <a:lstStyle/>
          <a:p>
            <a:r>
              <a:rPr lang="en-US" dirty="0"/>
              <a:t>If with an Else Block order: All These Are Equivalent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77A718D-0869-1944-8B61-C40EA778FF70}"/>
              </a:ext>
            </a:extLst>
          </p:cNvPr>
          <p:cNvSpPr/>
          <p:nvPr/>
        </p:nvSpPr>
        <p:spPr bwMode="auto">
          <a:xfrm>
            <a:off x="814769" y="807893"/>
            <a:ext cx="4667824" cy="288202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 = 1;</a:t>
            </a:r>
          </a:p>
          <a:p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now branch around else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r2 = 0;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/* fall through */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 = r2 + r4;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7" name="U-Turn Arrow 26">
            <a:extLst>
              <a:ext uri="{FF2B5EF4-FFF2-40B4-BE49-F238E27FC236}">
                <a16:creationId xmlns:a16="http://schemas.microsoft.com/office/drawing/2014/main" id="{A7D109C1-0978-4DFC-E617-088ECD097DBA}"/>
              </a:ext>
            </a:extLst>
          </p:cNvPr>
          <p:cNvSpPr/>
          <p:nvPr/>
        </p:nvSpPr>
        <p:spPr>
          <a:xfrm rot="5400000" flipV="1">
            <a:off x="39015" y="2103699"/>
            <a:ext cx="1787996" cy="985329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59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F8E11D0D-06F3-5B6D-8E0D-93A3A28C30DE}"/>
              </a:ext>
            </a:extLst>
          </p:cNvPr>
          <p:cNvSpPr/>
          <p:nvPr/>
        </p:nvSpPr>
        <p:spPr>
          <a:xfrm>
            <a:off x="2177299" y="2879233"/>
            <a:ext cx="220133" cy="4233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0427A2C-75FF-E6AA-0FF0-184AB154D752}"/>
              </a:ext>
            </a:extLst>
          </p:cNvPr>
          <p:cNvGrpSpPr/>
          <p:nvPr/>
        </p:nvGrpSpPr>
        <p:grpSpPr>
          <a:xfrm>
            <a:off x="6496815" y="762333"/>
            <a:ext cx="5557360" cy="2882027"/>
            <a:chOff x="5884798" y="811792"/>
            <a:chExt cx="5557360" cy="2882027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256033C4-4F24-2845-B5EC-1937E6CCB5D0}"/>
                </a:ext>
              </a:extLst>
            </p:cNvPr>
            <p:cNvSpPr/>
            <p:nvPr/>
          </p:nvSpPr>
          <p:spPr bwMode="auto">
            <a:xfrm>
              <a:off x="6259218" y="811792"/>
              <a:ext cx="5182940" cy="2882027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if (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 </a:t>
              </a:r>
              <a:r>
                <a:rPr lang="en-US" sz="2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&gt;=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r1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2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 = 0;</a:t>
              </a:r>
            </a:p>
            <a:p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sz="22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now branch around else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 else {</a:t>
              </a:r>
            </a:p>
            <a:p>
              <a:r>
                <a:rPr lang="en-US" sz="22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 = 1;</a:t>
              </a:r>
            </a:p>
            <a:p>
              <a:r>
                <a:rPr lang="en-US" sz="22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2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/* fall through */</a:t>
              </a:r>
            </a:p>
            <a:p>
              <a:r>
                <a:rPr lang="en-US" sz="22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  <a:endParaRPr 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r4 = r2 + r4;</a:t>
              </a:r>
            </a:p>
          </p:txBody>
        </p:sp>
        <p:sp>
          <p:nvSpPr>
            <p:cNvPr id="31" name="U-Turn Arrow 30">
              <a:extLst>
                <a:ext uri="{FF2B5EF4-FFF2-40B4-BE49-F238E27FC236}">
                  <a16:creationId xmlns:a16="http://schemas.microsoft.com/office/drawing/2014/main" id="{155DA7E0-6C83-CA18-CC48-CAB134D31998}"/>
                </a:ext>
              </a:extLst>
            </p:cNvPr>
            <p:cNvSpPr/>
            <p:nvPr/>
          </p:nvSpPr>
          <p:spPr>
            <a:xfrm rot="5400000" flipV="1">
              <a:off x="5609510" y="1981553"/>
              <a:ext cx="1787996" cy="1237420"/>
            </a:xfrm>
            <a:prstGeom prst="uturnArrow">
              <a:avLst>
                <a:gd name="adj1" fmla="val 4865"/>
                <a:gd name="adj2" fmla="val 6539"/>
                <a:gd name="adj3" fmla="val 20789"/>
                <a:gd name="adj4" fmla="val 42454"/>
                <a:gd name="adj5" fmla="val 359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Down Arrow 31">
              <a:extLst>
                <a:ext uri="{FF2B5EF4-FFF2-40B4-BE49-F238E27FC236}">
                  <a16:creationId xmlns:a16="http://schemas.microsoft.com/office/drawing/2014/main" id="{99904324-FC6E-CFA4-E66C-DEF7FA79B7F5}"/>
                </a:ext>
              </a:extLst>
            </p:cNvPr>
            <p:cNvSpPr/>
            <p:nvPr/>
          </p:nvSpPr>
          <p:spPr>
            <a:xfrm>
              <a:off x="7759574" y="2879233"/>
              <a:ext cx="220133" cy="42333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CECEA03-E3DC-0038-76CC-A1949140B6BB}"/>
              </a:ext>
            </a:extLst>
          </p:cNvPr>
          <p:cNvGrpSpPr/>
          <p:nvPr/>
        </p:nvGrpSpPr>
        <p:grpSpPr>
          <a:xfrm>
            <a:off x="6574812" y="3796158"/>
            <a:ext cx="5479362" cy="2945368"/>
            <a:chOff x="5962795" y="3845617"/>
            <a:chExt cx="5479362" cy="2945368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0BF376BE-8221-1756-B38D-EC63868B75A8}"/>
                </a:ext>
              </a:extLst>
            </p:cNvPr>
            <p:cNvSpPr/>
            <p:nvPr/>
          </p:nvSpPr>
          <p:spPr bwMode="auto">
            <a:xfrm>
              <a:off x="6382842" y="3845617"/>
              <a:ext cx="5059315" cy="2945368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1"/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r0, r1</a:t>
              </a:r>
            </a:p>
            <a:p>
              <a:pPr lvl="1"/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blt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endPara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mov   r2, 0</a:t>
              </a:r>
            </a:p>
            <a:p>
              <a:pPr lvl="1"/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b 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// around else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pPr lvl="1"/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r2, 1</a:t>
              </a:r>
            </a:p>
            <a:p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</a:t>
              </a:r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/* fall through */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   r4, r2, r4</a:t>
              </a:r>
            </a:p>
          </p:txBody>
        </p:sp>
        <p:sp>
          <p:nvSpPr>
            <p:cNvPr id="35" name="Down Arrow 34">
              <a:extLst>
                <a:ext uri="{FF2B5EF4-FFF2-40B4-BE49-F238E27FC236}">
                  <a16:creationId xmlns:a16="http://schemas.microsoft.com/office/drawing/2014/main" id="{4F1275BE-FB05-C3C7-EAFE-334D08AD20BF}"/>
                </a:ext>
              </a:extLst>
            </p:cNvPr>
            <p:cNvSpPr/>
            <p:nvPr/>
          </p:nvSpPr>
          <p:spPr>
            <a:xfrm>
              <a:off x="8673131" y="6024931"/>
              <a:ext cx="220133" cy="42333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U-Turn Arrow 35">
              <a:extLst>
                <a:ext uri="{FF2B5EF4-FFF2-40B4-BE49-F238E27FC236}">
                  <a16:creationId xmlns:a16="http://schemas.microsoft.com/office/drawing/2014/main" id="{4CD67723-6832-9D02-17AF-C827E9200409}"/>
                </a:ext>
              </a:extLst>
            </p:cNvPr>
            <p:cNvSpPr/>
            <p:nvPr/>
          </p:nvSpPr>
          <p:spPr>
            <a:xfrm rot="5400000" flipV="1">
              <a:off x="5815959" y="5165998"/>
              <a:ext cx="1531091" cy="1237420"/>
            </a:xfrm>
            <a:prstGeom prst="uturnArrow">
              <a:avLst>
                <a:gd name="adj1" fmla="val 4865"/>
                <a:gd name="adj2" fmla="val 6539"/>
                <a:gd name="adj3" fmla="val 20789"/>
                <a:gd name="adj4" fmla="val 42454"/>
                <a:gd name="adj5" fmla="val 9709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U-Turn Arrow 37">
              <a:extLst>
                <a:ext uri="{FF2B5EF4-FFF2-40B4-BE49-F238E27FC236}">
                  <a16:creationId xmlns:a16="http://schemas.microsoft.com/office/drawing/2014/main" id="{60BB74E0-74C4-3A6E-0899-8D74DDE534B3}"/>
                </a:ext>
              </a:extLst>
            </p:cNvPr>
            <p:cNvSpPr/>
            <p:nvPr/>
          </p:nvSpPr>
          <p:spPr>
            <a:xfrm rot="5400000" flipV="1">
              <a:off x="6314318" y="4311601"/>
              <a:ext cx="1007860" cy="1118054"/>
            </a:xfrm>
            <a:prstGeom prst="uturnArrow">
              <a:avLst>
                <a:gd name="adj1" fmla="val 4865"/>
                <a:gd name="adj2" fmla="val 6539"/>
                <a:gd name="adj3" fmla="val 20789"/>
                <a:gd name="adj4" fmla="val 42454"/>
                <a:gd name="adj5" fmla="val 34314"/>
              </a:avLst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B938ADB-13FA-5D38-A041-9FD26FF7C72A}"/>
              </a:ext>
            </a:extLst>
          </p:cNvPr>
          <p:cNvGrpSpPr/>
          <p:nvPr/>
        </p:nvGrpSpPr>
        <p:grpSpPr>
          <a:xfrm>
            <a:off x="251650" y="3845617"/>
            <a:ext cx="4945492" cy="2952166"/>
            <a:chOff x="251650" y="3845617"/>
            <a:chExt cx="4945492" cy="2952166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A127945-83BD-FE40-B013-ACB3254F8897}"/>
                </a:ext>
              </a:extLst>
            </p:cNvPr>
            <p:cNvSpPr/>
            <p:nvPr/>
          </p:nvSpPr>
          <p:spPr bwMode="auto">
            <a:xfrm>
              <a:off x="531272" y="3845617"/>
              <a:ext cx="4451790" cy="2945368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1"/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r0, r1</a:t>
              </a:r>
            </a:p>
            <a:p>
              <a:pPr lvl="1"/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bge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0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endPara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r2, 1</a:t>
              </a:r>
            </a:p>
            <a:p>
              <a:pPr lvl="1"/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b 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/* fall through */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   r4, r2, r4</a:t>
              </a:r>
            </a:p>
          </p:txBody>
        </p:sp>
        <p:sp>
          <p:nvSpPr>
            <p:cNvPr id="29" name="Down Arrow 28">
              <a:extLst>
                <a:ext uri="{FF2B5EF4-FFF2-40B4-BE49-F238E27FC236}">
                  <a16:creationId xmlns:a16="http://schemas.microsoft.com/office/drawing/2014/main" id="{3643EBAC-EA3F-7DB5-F811-F43D1D6F26EF}"/>
                </a:ext>
              </a:extLst>
            </p:cNvPr>
            <p:cNvSpPr/>
            <p:nvPr/>
          </p:nvSpPr>
          <p:spPr>
            <a:xfrm>
              <a:off x="2493510" y="6042181"/>
              <a:ext cx="220133" cy="42333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U-Turn Arrow 36">
              <a:extLst>
                <a:ext uri="{FF2B5EF4-FFF2-40B4-BE49-F238E27FC236}">
                  <a16:creationId xmlns:a16="http://schemas.microsoft.com/office/drawing/2014/main" id="{A0849286-90EE-EF41-222F-D733A9BBA2A9}"/>
                </a:ext>
              </a:extLst>
            </p:cNvPr>
            <p:cNvSpPr/>
            <p:nvPr/>
          </p:nvSpPr>
          <p:spPr>
            <a:xfrm rot="5400000">
              <a:off x="2943517" y="4508360"/>
              <a:ext cx="1251270" cy="1047468"/>
            </a:xfrm>
            <a:prstGeom prst="uturnArrow">
              <a:avLst>
                <a:gd name="adj1" fmla="val 4865"/>
                <a:gd name="adj2" fmla="val 6539"/>
                <a:gd name="adj3" fmla="val 20789"/>
                <a:gd name="adj4" fmla="val 42454"/>
                <a:gd name="adj5" fmla="val 77382"/>
              </a:avLst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EA279BF4-915D-52C1-4D05-E06A37ABC5F5}"/>
                </a:ext>
              </a:extLst>
            </p:cNvPr>
            <p:cNvSpPr/>
            <p:nvPr/>
          </p:nvSpPr>
          <p:spPr bwMode="auto">
            <a:xfrm>
              <a:off x="531272" y="3852415"/>
              <a:ext cx="4665870" cy="2945368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1"/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r0, r1</a:t>
              </a:r>
            </a:p>
            <a:p>
              <a:pPr lvl="1"/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bge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0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endPara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r2, 1</a:t>
              </a:r>
            </a:p>
            <a:p>
              <a:pPr lvl="1"/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b 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// around else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Lelse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/* fall through */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   r4, r2, r4</a:t>
              </a:r>
            </a:p>
          </p:txBody>
        </p:sp>
        <p:sp>
          <p:nvSpPr>
            <p:cNvPr id="6" name="U-Turn Arrow 5">
              <a:extLst>
                <a:ext uri="{FF2B5EF4-FFF2-40B4-BE49-F238E27FC236}">
                  <a16:creationId xmlns:a16="http://schemas.microsoft.com/office/drawing/2014/main" id="{020382B4-7725-BDB5-FEB8-65A110EA5357}"/>
                </a:ext>
              </a:extLst>
            </p:cNvPr>
            <p:cNvSpPr/>
            <p:nvPr/>
          </p:nvSpPr>
          <p:spPr>
            <a:xfrm rot="5400000" flipV="1">
              <a:off x="55918" y="5190142"/>
              <a:ext cx="1678297" cy="1237420"/>
            </a:xfrm>
            <a:prstGeom prst="uturnArrow">
              <a:avLst>
                <a:gd name="adj1" fmla="val 4865"/>
                <a:gd name="adj2" fmla="val 6539"/>
                <a:gd name="adj3" fmla="val 20789"/>
                <a:gd name="adj4" fmla="val 42454"/>
                <a:gd name="adj5" fmla="val 9709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3D8EBBF9-E386-47EE-19A5-E08010DF8968}"/>
                </a:ext>
              </a:extLst>
            </p:cNvPr>
            <p:cNvSpPr/>
            <p:nvPr/>
          </p:nvSpPr>
          <p:spPr>
            <a:xfrm>
              <a:off x="2493510" y="6048979"/>
              <a:ext cx="220133" cy="42333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U-Turn Arrow 7">
              <a:extLst>
                <a:ext uri="{FF2B5EF4-FFF2-40B4-BE49-F238E27FC236}">
                  <a16:creationId xmlns:a16="http://schemas.microsoft.com/office/drawing/2014/main" id="{D6EE2F20-253D-5EFE-3A64-278B4D3EE498}"/>
                </a:ext>
              </a:extLst>
            </p:cNvPr>
            <p:cNvSpPr/>
            <p:nvPr/>
          </p:nvSpPr>
          <p:spPr>
            <a:xfrm rot="5400000" flipV="1">
              <a:off x="347318" y="4294529"/>
              <a:ext cx="934902" cy="1126238"/>
            </a:xfrm>
            <a:prstGeom prst="uturnArrow">
              <a:avLst>
                <a:gd name="adj1" fmla="val 4865"/>
                <a:gd name="adj2" fmla="val 6539"/>
                <a:gd name="adj3" fmla="val 20789"/>
                <a:gd name="adj4" fmla="val 42454"/>
                <a:gd name="adj5" fmla="val 40223"/>
              </a:avLst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Left-Right Arrow 13">
            <a:extLst>
              <a:ext uri="{FF2B5EF4-FFF2-40B4-BE49-F238E27FC236}">
                <a16:creationId xmlns:a16="http://schemas.microsoft.com/office/drawing/2014/main" id="{AF8E091E-8C42-B0D8-A7F6-40A7CCB1DD81}"/>
              </a:ext>
            </a:extLst>
          </p:cNvPr>
          <p:cNvSpPr/>
          <p:nvPr/>
        </p:nvSpPr>
        <p:spPr>
          <a:xfrm rot="785614">
            <a:off x="5277661" y="3627700"/>
            <a:ext cx="1779310" cy="21877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D90AB2-81BA-BF34-F1A8-D359E55733DD}"/>
              </a:ext>
            </a:extLst>
          </p:cNvPr>
          <p:cNvSpPr txBox="1"/>
          <p:nvPr/>
        </p:nvSpPr>
        <p:spPr>
          <a:xfrm>
            <a:off x="5163993" y="3766926"/>
            <a:ext cx="1826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Same test</a:t>
            </a:r>
          </a:p>
          <a:p>
            <a:r>
              <a:rPr lang="en-US" dirty="0">
                <a:solidFill>
                  <a:srgbClr val="FF0000"/>
                </a:solidFill>
              </a:rPr>
              <a:t>swapped blocks</a:t>
            </a:r>
          </a:p>
        </p:txBody>
      </p:sp>
    </p:spTree>
    <p:extLst>
      <p:ext uri="{BB962C8B-B14F-4D97-AF65-F5344CB8AC3E}">
        <p14:creationId xmlns:p14="http://schemas.microsoft.com/office/powerpoint/2010/main" val="130306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98115"/>
            <a:ext cx="10038916" cy="457840"/>
          </a:xfrm>
        </p:spPr>
        <p:txBody>
          <a:bodyPr/>
          <a:lstStyle/>
          <a:p>
            <a:r>
              <a:rPr lang="en-US" sz="2800" dirty="0"/>
              <a:t>Switch Statement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181304" y="1099327"/>
            <a:ext cx="2936581" cy="392715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switch (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case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break;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case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2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break;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default: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default 3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break;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8169548" y="573023"/>
            <a:ext cx="3758230" cy="60174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 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// break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.Lblk2:  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Ldefault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 2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// break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Ldefault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default 3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fall through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NO b .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66BFB0-B053-A04B-BF97-B8B0EFC8E1B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1D091AD-7980-CF79-8AD8-9D0C31426994}"/>
              </a:ext>
            </a:extLst>
          </p:cNvPr>
          <p:cNvSpPr/>
          <p:nvPr/>
        </p:nvSpPr>
        <p:spPr bwMode="auto">
          <a:xfrm>
            <a:off x="3954328" y="601301"/>
            <a:ext cx="3758230" cy="605498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</a:t>
            </a:r>
          </a:p>
          <a:p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fall through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default 3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// break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.Lblk1: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 1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// break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.Lblk2:  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2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NO b .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Lendsw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BDFB7E-FB62-7122-98EB-C5EF41DF3D08}"/>
              </a:ext>
            </a:extLst>
          </p:cNvPr>
          <p:cNvSpPr txBox="1"/>
          <p:nvPr/>
        </p:nvSpPr>
        <p:spPr>
          <a:xfrm>
            <a:off x="3886243" y="132355"/>
            <a:ext cx="3916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</a:rPr>
              <a:t>Approach 1 – </a:t>
            </a:r>
            <a:r>
              <a:rPr lang="en-US" sz="2400" i="1" dirty="0">
                <a:solidFill>
                  <a:srgbClr val="2C895B"/>
                </a:solidFill>
              </a:rPr>
              <a:t>Branch Block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A75BEA-09D3-FF15-7283-C359F5438891}"/>
              </a:ext>
            </a:extLst>
          </p:cNvPr>
          <p:cNvSpPr txBox="1"/>
          <p:nvPr/>
        </p:nvSpPr>
        <p:spPr>
          <a:xfrm>
            <a:off x="8169548" y="132355"/>
            <a:ext cx="379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</a:rPr>
              <a:t>Approach 2 – if else equiv.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E27889CC-375E-8961-C1C5-AD44920A5C7E}"/>
              </a:ext>
            </a:extLst>
          </p:cNvPr>
          <p:cNvSpPr/>
          <p:nvPr/>
        </p:nvSpPr>
        <p:spPr>
          <a:xfrm>
            <a:off x="5490952" y="2072842"/>
            <a:ext cx="418641" cy="3194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79602C-9D25-DA26-FB4A-0052A47CEA11}"/>
              </a:ext>
            </a:extLst>
          </p:cNvPr>
          <p:cNvSpPr txBox="1"/>
          <p:nvPr/>
        </p:nvSpPr>
        <p:spPr>
          <a:xfrm>
            <a:off x="6415370" y="956149"/>
            <a:ext cx="1110895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C895B"/>
                </a:solidFill>
              </a:rPr>
              <a:t>Branch block</a:t>
            </a:r>
          </a:p>
        </p:txBody>
      </p:sp>
      <p:sp>
        <p:nvSpPr>
          <p:cNvPr id="7" name="U-Turn Arrow 6">
            <a:extLst>
              <a:ext uri="{FF2B5EF4-FFF2-40B4-BE49-F238E27FC236}">
                <a16:creationId xmlns:a16="http://schemas.microsoft.com/office/drawing/2014/main" id="{A0EC236E-BDB4-FD90-9A92-9AB14A7B9E58}"/>
              </a:ext>
            </a:extLst>
          </p:cNvPr>
          <p:cNvSpPr/>
          <p:nvPr/>
        </p:nvSpPr>
        <p:spPr>
          <a:xfrm rot="5400000" flipV="1">
            <a:off x="2969624" y="1932781"/>
            <a:ext cx="2532871" cy="972186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484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U-Turn Arrow 11">
            <a:extLst>
              <a:ext uri="{FF2B5EF4-FFF2-40B4-BE49-F238E27FC236}">
                <a16:creationId xmlns:a16="http://schemas.microsoft.com/office/drawing/2014/main" id="{9B94E3B1-667B-19CD-FE7D-93B57C77FEB3}"/>
              </a:ext>
            </a:extLst>
          </p:cNvPr>
          <p:cNvSpPr/>
          <p:nvPr/>
        </p:nvSpPr>
        <p:spPr>
          <a:xfrm rot="5400000" flipV="1">
            <a:off x="2625847" y="2762021"/>
            <a:ext cx="2971600" cy="1221017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47751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U-Turn Arrow 17">
            <a:extLst>
              <a:ext uri="{FF2B5EF4-FFF2-40B4-BE49-F238E27FC236}">
                <a16:creationId xmlns:a16="http://schemas.microsoft.com/office/drawing/2014/main" id="{5C9BC975-C6FD-A24F-2858-EAEA36EADE51}"/>
              </a:ext>
            </a:extLst>
          </p:cNvPr>
          <p:cNvSpPr/>
          <p:nvPr/>
        </p:nvSpPr>
        <p:spPr>
          <a:xfrm rot="5400000" flipV="1">
            <a:off x="7786171" y="1374198"/>
            <a:ext cx="1384098" cy="940578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82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U-Turn Arrow 19">
            <a:extLst>
              <a:ext uri="{FF2B5EF4-FFF2-40B4-BE49-F238E27FC236}">
                <a16:creationId xmlns:a16="http://schemas.microsoft.com/office/drawing/2014/main" id="{89FF3EF4-7A3A-440B-1157-F1925F5267A6}"/>
              </a:ext>
            </a:extLst>
          </p:cNvPr>
          <p:cNvSpPr/>
          <p:nvPr/>
        </p:nvSpPr>
        <p:spPr>
          <a:xfrm rot="5400000" flipV="1">
            <a:off x="7695160" y="3401151"/>
            <a:ext cx="1384098" cy="940578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82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39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/>
      <p:bldP spid="8" grpId="0" animBg="1"/>
      <p:bldP spid="3" grpId="0"/>
      <p:bldP spid="9" grpId="0"/>
      <p:bldP spid="4" grpId="0" animBg="1"/>
      <p:bldP spid="19" grpId="0" animBg="1"/>
      <p:bldP spid="7" grpId="0" animBg="1"/>
      <p:bldP spid="12" grpId="0" animBg="1"/>
      <p:bldP spid="18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4D6A-DEEC-8A2E-DCA2-321A28A7DB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8295" y="1449187"/>
            <a:ext cx="5067512" cy="494553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 sz="2400" dirty="0">
                <a:solidFill>
                  <a:srgbClr val="FF0000"/>
                </a:solidFill>
              </a:rPr>
              <a:t>Do not Branch "Upwards" </a:t>
            </a:r>
            <a:r>
              <a:rPr lang="en-US" sz="2400" dirty="0"/>
              <a:t>unless it is part of a loop (later slides)</a:t>
            </a:r>
          </a:p>
          <a:p>
            <a:r>
              <a:rPr lang="en-US" sz="2400" dirty="0">
                <a:solidFill>
                  <a:srgbClr val="F37440"/>
                </a:solidFill>
              </a:rPr>
              <a:t>If you cannot easily write the equivalent C code for your assembly code</a:t>
            </a:r>
            <a:r>
              <a:rPr lang="en-US" sz="2400" dirty="0"/>
              <a:t>, </a:t>
            </a:r>
            <a:r>
              <a:rPr lang="en-US" sz="2400" dirty="0">
                <a:solidFill>
                  <a:schemeClr val="accent1"/>
                </a:solidFill>
              </a:rPr>
              <a:t>you may have code that is harder to read than it should be</a:t>
            </a:r>
          </a:p>
          <a:p>
            <a:r>
              <a:rPr lang="en-US" sz="2400" dirty="0">
                <a:solidFill>
                  <a:srgbClr val="C00000"/>
                </a:solidFill>
              </a:rPr>
              <a:t>Action: </a:t>
            </a:r>
            <a:r>
              <a:rPr lang="en-US" sz="2400" dirty="0">
                <a:solidFill>
                  <a:srgbClr val="00B050"/>
                </a:solidFill>
              </a:rPr>
              <a:t>adjust your assembly code </a:t>
            </a:r>
            <a:r>
              <a:rPr lang="en-US" sz="2400" dirty="0"/>
              <a:t>to have a </a:t>
            </a:r>
            <a:r>
              <a:rPr lang="en-US" sz="2400" dirty="0">
                <a:solidFill>
                  <a:srgbClr val="7030A0"/>
                </a:solidFill>
              </a:rPr>
              <a:t>similar structure as an equivalent version written in C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07" y="464351"/>
            <a:ext cx="10515600" cy="551042"/>
          </a:xfrm>
        </p:spPr>
        <p:txBody>
          <a:bodyPr/>
          <a:lstStyle/>
          <a:p>
            <a:r>
              <a:rPr lang="en-US" dirty="0"/>
              <a:t>Bad Style: Branching Upwards</a:t>
            </a:r>
            <a:br>
              <a:rPr lang="en-US" dirty="0"/>
            </a:br>
            <a:r>
              <a:rPr lang="en-US" dirty="0"/>
              <a:t>(When </a:t>
            </a:r>
            <a:r>
              <a:rPr lang="en-US" dirty="0">
                <a:solidFill>
                  <a:srgbClr val="FF0000"/>
                </a:solidFill>
              </a:rPr>
              <a:t>Not a loop</a:t>
            </a:r>
            <a:r>
              <a:rPr lang="en-US" dirty="0"/>
              <a:t>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127945-83BD-FE40-B013-ACB3254F8897}"/>
              </a:ext>
            </a:extLst>
          </p:cNvPr>
          <p:cNvSpPr/>
          <p:nvPr/>
        </p:nvSpPr>
        <p:spPr bwMode="auto">
          <a:xfrm>
            <a:off x="6527008" y="231748"/>
            <a:ext cx="3781557" cy="389548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r3, r4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.Lelse1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bgt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.Lelse2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.Lelse1: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  r2, 0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b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.Lelse2: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add r4, r3, r2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b .Lelse1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  r4, r2, r4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61D44D4D-9ADD-CBDD-6917-59A746B7C669}"/>
              </a:ext>
            </a:extLst>
          </p:cNvPr>
          <p:cNvSpPr/>
          <p:nvPr/>
        </p:nvSpPr>
        <p:spPr>
          <a:xfrm rot="5400000" flipV="1">
            <a:off x="5180589" y="1437213"/>
            <a:ext cx="2991371" cy="1616501"/>
          </a:xfrm>
          <a:prstGeom prst="uturnArrow">
            <a:avLst>
              <a:gd name="adj1" fmla="val 3363"/>
              <a:gd name="adj2" fmla="val 6539"/>
              <a:gd name="adj3" fmla="val 20789"/>
              <a:gd name="adj4" fmla="val 42454"/>
              <a:gd name="adj5" fmla="val 5289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U-Turn Arrow 36">
            <a:extLst>
              <a:ext uri="{FF2B5EF4-FFF2-40B4-BE49-F238E27FC236}">
                <a16:creationId xmlns:a16="http://schemas.microsoft.com/office/drawing/2014/main" id="{A0849286-90EE-EF41-222F-D733A9BBA2A9}"/>
              </a:ext>
            </a:extLst>
          </p:cNvPr>
          <p:cNvSpPr/>
          <p:nvPr/>
        </p:nvSpPr>
        <p:spPr>
          <a:xfrm rot="5400000" flipV="1">
            <a:off x="6282641" y="1387930"/>
            <a:ext cx="1284994" cy="1297962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413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U-Turn Arrow 17">
            <a:extLst>
              <a:ext uri="{FF2B5EF4-FFF2-40B4-BE49-F238E27FC236}">
                <a16:creationId xmlns:a16="http://schemas.microsoft.com/office/drawing/2014/main" id="{0C9AC6CD-6FAE-3695-BAB4-302156FFC599}"/>
              </a:ext>
            </a:extLst>
          </p:cNvPr>
          <p:cNvSpPr/>
          <p:nvPr/>
        </p:nvSpPr>
        <p:spPr>
          <a:xfrm rot="5400000" flipV="1">
            <a:off x="6392407" y="763452"/>
            <a:ext cx="666760" cy="1317064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52038"/>
            </a:avLst>
          </a:prstGeom>
          <a:solidFill>
            <a:srgbClr val="F37440"/>
          </a:solidFill>
          <a:ln>
            <a:solidFill>
              <a:srgbClr val="F37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37BF2509-CAEF-0674-A12B-6F5C1DA85B2E}"/>
              </a:ext>
            </a:extLst>
          </p:cNvPr>
          <p:cNvSpPr/>
          <p:nvPr/>
        </p:nvSpPr>
        <p:spPr>
          <a:xfrm rot="5400000" flipV="1">
            <a:off x="6190035" y="2195224"/>
            <a:ext cx="1284994" cy="1483174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729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U-Turn Arrow 19">
            <a:extLst>
              <a:ext uri="{FF2B5EF4-FFF2-40B4-BE49-F238E27FC236}">
                <a16:creationId xmlns:a16="http://schemas.microsoft.com/office/drawing/2014/main" id="{A079AD06-C5E5-A2FE-1DF4-1A19AF5EE4DC}"/>
              </a:ext>
            </a:extLst>
          </p:cNvPr>
          <p:cNvSpPr/>
          <p:nvPr/>
        </p:nvSpPr>
        <p:spPr>
          <a:xfrm rot="5400000" flipH="1">
            <a:off x="8695624" y="1892603"/>
            <a:ext cx="1686435" cy="1139728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10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80FF22-DB25-07B3-54C4-05672B53E286}"/>
              </a:ext>
            </a:extLst>
          </p:cNvPr>
          <p:cNvSpPr txBox="1"/>
          <p:nvPr/>
        </p:nvSpPr>
        <p:spPr>
          <a:xfrm>
            <a:off x="9078891" y="2116856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Upwards</a:t>
            </a:r>
          </a:p>
          <a:p>
            <a:r>
              <a:rPr lang="en-US" dirty="0">
                <a:solidFill>
                  <a:srgbClr val="FF0000"/>
                </a:solidFill>
              </a:rPr>
              <a:t> branch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E68C10A-3E2A-C131-4F43-EACDD76647C5}"/>
              </a:ext>
            </a:extLst>
          </p:cNvPr>
          <p:cNvGrpSpPr/>
          <p:nvPr/>
        </p:nvGrpSpPr>
        <p:grpSpPr>
          <a:xfrm>
            <a:off x="5974430" y="4157240"/>
            <a:ext cx="4307214" cy="2628662"/>
            <a:chOff x="6698330" y="4014365"/>
            <a:chExt cx="4307214" cy="262866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A7ABEBF-AB1A-377B-337B-6028FB15111B}"/>
                </a:ext>
              </a:extLst>
            </p:cNvPr>
            <p:cNvSpPr/>
            <p:nvPr/>
          </p:nvSpPr>
          <p:spPr bwMode="auto">
            <a:xfrm>
              <a:off x="7250908" y="4014365"/>
              <a:ext cx="3754636" cy="2628662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lvl="1"/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r3, r4</a:t>
              </a:r>
            </a:p>
            <a:p>
              <a:pPr lvl="1"/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rgbClr val="00B0F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blt</a:t>
              </a:r>
              <a:r>
                <a:rPr lang="en-US" sz="2000" dirty="0">
                  <a:solidFill>
                    <a:srgbClr val="00B0F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000" dirty="0" err="1">
                  <a:solidFill>
                    <a:srgbClr val="00B0F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lvl="1"/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000" dirty="0" err="1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beq</a:t>
              </a:r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.Lelse1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add r4, r3, r2</a:t>
              </a:r>
            </a:p>
            <a:p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.Lelse1: 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   r4, r2, r4</a:t>
              </a:r>
            </a:p>
          </p:txBody>
        </p:sp>
        <p:sp>
          <p:nvSpPr>
            <p:cNvPr id="6" name="U-Turn Arrow 5">
              <a:extLst>
                <a:ext uri="{FF2B5EF4-FFF2-40B4-BE49-F238E27FC236}">
                  <a16:creationId xmlns:a16="http://schemas.microsoft.com/office/drawing/2014/main" id="{4476A8DB-7754-215F-DD8F-748FFA6CC914}"/>
                </a:ext>
              </a:extLst>
            </p:cNvPr>
            <p:cNvSpPr/>
            <p:nvPr/>
          </p:nvSpPr>
          <p:spPr>
            <a:xfrm rot="5400000" flipV="1">
              <a:off x="6648507" y="4573133"/>
              <a:ext cx="1582820" cy="1483174"/>
            </a:xfrm>
            <a:prstGeom prst="uturnArrow">
              <a:avLst>
                <a:gd name="adj1" fmla="val 4865"/>
                <a:gd name="adj2" fmla="val 6539"/>
                <a:gd name="adj3" fmla="val 20789"/>
                <a:gd name="adj4" fmla="val 42454"/>
                <a:gd name="adj5" fmla="val 52038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U-Turn Arrow 6">
              <a:extLst>
                <a:ext uri="{FF2B5EF4-FFF2-40B4-BE49-F238E27FC236}">
                  <a16:creationId xmlns:a16="http://schemas.microsoft.com/office/drawing/2014/main" id="{77FB5482-B15E-5290-1FC7-3BB751C6A908}"/>
                </a:ext>
              </a:extLst>
            </p:cNvPr>
            <p:cNvSpPr/>
            <p:nvPr/>
          </p:nvSpPr>
          <p:spPr>
            <a:xfrm rot="5400000" flipV="1">
              <a:off x="7280211" y="4544066"/>
              <a:ext cx="683811" cy="1297962"/>
            </a:xfrm>
            <a:prstGeom prst="uturnArrow">
              <a:avLst>
                <a:gd name="adj1" fmla="val 4865"/>
                <a:gd name="adj2" fmla="val 6539"/>
                <a:gd name="adj3" fmla="val 20789"/>
                <a:gd name="adj4" fmla="val 42454"/>
                <a:gd name="adj5" fmla="val 34134"/>
              </a:avLst>
            </a:prstGeom>
            <a:solidFill>
              <a:srgbClr val="F37440"/>
            </a:solidFill>
            <a:ln>
              <a:solidFill>
                <a:srgbClr val="F375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1C2CA1D-BA9A-E707-5BE7-E26DB0F95F56}"/>
              </a:ext>
            </a:extLst>
          </p:cNvPr>
          <p:cNvGrpSpPr/>
          <p:nvPr/>
        </p:nvGrpSpPr>
        <p:grpSpPr>
          <a:xfrm>
            <a:off x="9078891" y="376918"/>
            <a:ext cx="2705917" cy="1938992"/>
            <a:chOff x="-694179" y="-2042335"/>
            <a:chExt cx="2705917" cy="193899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3B7D7B-C6D7-78E9-A767-A0917DEB4214}"/>
                </a:ext>
              </a:extLst>
            </p:cNvPr>
            <p:cNvSpPr txBox="1"/>
            <p:nvPr/>
          </p:nvSpPr>
          <p:spPr>
            <a:xfrm>
              <a:off x="624408" y="-2042335"/>
              <a:ext cx="1387330" cy="193899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eliminate this branch</a:t>
              </a:r>
            </a:p>
            <a:p>
              <a:r>
                <a:rPr lang="en-US" sz="2000" dirty="0">
                  <a:solidFill>
                    <a:srgbClr val="00B050"/>
                  </a:solidFill>
                </a:rPr>
                <a:t>replace with fall through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1D5D9F4E-60DA-CE6E-B7F9-F6FCD3ABE205}"/>
                </a:ext>
              </a:extLst>
            </p:cNvPr>
            <p:cNvSpPr/>
            <p:nvPr/>
          </p:nvSpPr>
          <p:spPr>
            <a:xfrm rot="16200000">
              <a:off x="-127747" y="-1683441"/>
              <a:ext cx="165098" cy="1297961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9AF1A5F-D4E4-3BD4-C7DF-4841FA1476A8}"/>
              </a:ext>
            </a:extLst>
          </p:cNvPr>
          <p:cNvGrpSpPr/>
          <p:nvPr/>
        </p:nvGrpSpPr>
        <p:grpSpPr>
          <a:xfrm>
            <a:off x="9951715" y="2755534"/>
            <a:ext cx="2126104" cy="1015663"/>
            <a:chOff x="-114366" y="-1525952"/>
            <a:chExt cx="2126104" cy="101566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115B25D-175A-A9B9-F265-B24956C368EB}"/>
                </a:ext>
              </a:extLst>
            </p:cNvPr>
            <p:cNvSpPr txBox="1"/>
            <p:nvPr/>
          </p:nvSpPr>
          <p:spPr>
            <a:xfrm>
              <a:off x="624408" y="-1525952"/>
              <a:ext cx="1387330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eliminate this branch</a:t>
              </a:r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F71A832F-3803-F4E3-1712-EFCAD337517D}"/>
                </a:ext>
              </a:extLst>
            </p:cNvPr>
            <p:cNvSpPr/>
            <p:nvPr/>
          </p:nvSpPr>
          <p:spPr>
            <a:xfrm rot="16200000">
              <a:off x="162159" y="-139353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6043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7A5C572-4DDC-A791-216B-24B0508E8D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9050" y="587526"/>
            <a:ext cx="11578728" cy="554205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In evaluation of </a:t>
            </a:r>
            <a:r>
              <a:rPr lang="en-US" sz="2400" dirty="0">
                <a:solidFill>
                  <a:srgbClr val="2C895B"/>
                </a:solidFill>
              </a:rPr>
              <a:t>conditional guard expressions, </a:t>
            </a:r>
            <a:r>
              <a:rPr lang="en-US" sz="2400" dirty="0">
                <a:solidFill>
                  <a:schemeClr val="tx2"/>
                </a:solidFill>
              </a:rPr>
              <a:t>C uses what is called </a:t>
            </a:r>
            <a:r>
              <a:rPr lang="en-US" sz="2400" b="1" dirty="0">
                <a:solidFill>
                  <a:srgbClr val="C00000"/>
                </a:solidFill>
              </a:rPr>
              <a:t>short circu</a:t>
            </a:r>
            <a:r>
              <a:rPr lang="en-US" sz="2400" dirty="0">
                <a:solidFill>
                  <a:srgbClr val="C00000"/>
                </a:solidFill>
              </a:rPr>
              <a:t>it </a:t>
            </a:r>
            <a:r>
              <a:rPr lang="en-US" sz="2400" dirty="0">
                <a:solidFill>
                  <a:schemeClr val="tx2"/>
                </a:solidFill>
              </a:rPr>
              <a:t>or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minimal</a:t>
            </a:r>
            <a:r>
              <a:rPr lang="en-US" sz="2400" dirty="0">
                <a:solidFill>
                  <a:srgbClr val="C00000"/>
                </a:solidFill>
              </a:rPr>
              <a:t> evaluation</a:t>
            </a:r>
          </a:p>
          <a:p>
            <a:endParaRPr lang="en-US" sz="3600" dirty="0">
              <a:solidFill>
                <a:schemeClr val="tx2"/>
              </a:solidFill>
            </a:endParaRPr>
          </a:p>
          <a:p>
            <a:r>
              <a:rPr lang="en-US" sz="2400" b="1" dirty="0">
                <a:solidFill>
                  <a:schemeClr val="tx2"/>
                </a:solidFill>
              </a:rPr>
              <a:t>Each</a:t>
            </a:r>
            <a:r>
              <a:rPr lang="en-US" sz="2400" dirty="0">
                <a:solidFill>
                  <a:srgbClr val="F37440"/>
                </a:solidFill>
              </a:rPr>
              <a:t> expression argument </a:t>
            </a:r>
            <a:r>
              <a:rPr lang="en-US" sz="2400" dirty="0">
                <a:solidFill>
                  <a:schemeClr val="tx2"/>
                </a:solidFill>
              </a:rPr>
              <a:t>is </a:t>
            </a:r>
            <a:r>
              <a:rPr lang="en-US" sz="2400" dirty="0">
                <a:solidFill>
                  <a:srgbClr val="2C895B"/>
                </a:solidFill>
              </a:rPr>
              <a:t>evaluated </a:t>
            </a:r>
            <a:r>
              <a:rPr lang="en-US" sz="2400" b="1" dirty="0">
                <a:solidFill>
                  <a:srgbClr val="2C895B"/>
                </a:solidFill>
              </a:rPr>
              <a:t>in sequence </a:t>
            </a:r>
            <a:r>
              <a:rPr lang="en-US" sz="2400" dirty="0">
                <a:solidFill>
                  <a:srgbClr val="2C895B"/>
                </a:solidFill>
              </a:rPr>
              <a:t>from </a:t>
            </a:r>
            <a:r>
              <a:rPr lang="en-US" sz="2400" dirty="0">
                <a:solidFill>
                  <a:schemeClr val="accent1"/>
                </a:solidFill>
              </a:rPr>
              <a:t>left to right </a:t>
            </a:r>
            <a:r>
              <a:rPr lang="en-US" sz="2400" dirty="0">
                <a:solidFill>
                  <a:schemeClr val="tx2"/>
                </a:solidFill>
              </a:rPr>
              <a:t>including any </a:t>
            </a:r>
            <a:r>
              <a:rPr lang="en-US" sz="2400" dirty="0">
                <a:solidFill>
                  <a:srgbClr val="FF0000"/>
                </a:solidFill>
              </a:rPr>
              <a:t>side effects  </a:t>
            </a:r>
            <a:r>
              <a:rPr lang="en-US" sz="2400" dirty="0">
                <a:solidFill>
                  <a:schemeClr val="tx2"/>
                </a:solidFill>
              </a:rPr>
              <a:t>(modified using parenthesis), </a:t>
            </a:r>
            <a:r>
              <a:rPr lang="en-US" sz="2400" b="1" dirty="0">
                <a:solidFill>
                  <a:srgbClr val="0070C0"/>
                </a:solidFill>
              </a:rPr>
              <a:t>before</a:t>
            </a:r>
            <a:r>
              <a:rPr lang="en-US" sz="2400" dirty="0">
                <a:solidFill>
                  <a:schemeClr val="tx2"/>
                </a:solidFill>
              </a:rPr>
              <a:t> (optionally) </a:t>
            </a:r>
            <a:r>
              <a:rPr lang="en-US" sz="2400" dirty="0">
                <a:solidFill>
                  <a:srgbClr val="2C895B"/>
                </a:solidFill>
              </a:rPr>
              <a:t>evaluating the next expression argument</a:t>
            </a:r>
          </a:p>
          <a:p>
            <a:r>
              <a:rPr lang="en-US" sz="2400" dirty="0">
                <a:solidFill>
                  <a:schemeClr val="tx2"/>
                </a:solidFill>
              </a:rPr>
              <a:t>If after </a:t>
            </a:r>
            <a:r>
              <a:rPr lang="en-US" sz="2400" dirty="0">
                <a:solidFill>
                  <a:srgbClr val="2C895B"/>
                </a:solidFill>
              </a:rPr>
              <a:t>evaluating an argument</a:t>
            </a:r>
            <a:r>
              <a:rPr lang="en-US" sz="2400" dirty="0">
                <a:solidFill>
                  <a:schemeClr val="tx2"/>
                </a:solidFill>
              </a:rPr>
              <a:t>, the </a:t>
            </a:r>
            <a:r>
              <a:rPr lang="en-US" sz="2400" dirty="0">
                <a:solidFill>
                  <a:srgbClr val="F37440"/>
                </a:solidFill>
              </a:rPr>
              <a:t>value of the entire expression can be determined</a:t>
            </a:r>
            <a:r>
              <a:rPr lang="en-US" sz="2400" dirty="0">
                <a:solidFill>
                  <a:schemeClr val="tx2"/>
                </a:solidFill>
              </a:rPr>
              <a:t>, then the </a:t>
            </a:r>
            <a:r>
              <a:rPr lang="en-US" sz="2400" dirty="0">
                <a:solidFill>
                  <a:srgbClr val="C00000"/>
                </a:solidFill>
              </a:rPr>
              <a:t>remaining arguments are NOT evaluated </a:t>
            </a:r>
            <a:r>
              <a:rPr lang="en-US" sz="2400" i="1" dirty="0">
                <a:solidFill>
                  <a:srgbClr val="7030A0"/>
                </a:solidFill>
              </a:rPr>
              <a:t>(for performance)  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92880"/>
          </a:xfrm>
        </p:spPr>
        <p:txBody>
          <a:bodyPr/>
          <a:lstStyle/>
          <a:p>
            <a:r>
              <a:rPr lang="en-US" dirty="0"/>
              <a:t>Program Flow – Short Circuit or Minimal Evaluation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587D27-3E83-5DDE-73F4-C57E45F7DC07}"/>
              </a:ext>
            </a:extLst>
          </p:cNvPr>
          <p:cNvSpPr/>
          <p:nvPr/>
        </p:nvSpPr>
        <p:spPr bwMode="auto">
          <a:xfrm>
            <a:off x="729952" y="1593091"/>
            <a:ext cx="10443989" cy="4433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3))  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b="1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x == 5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then </a:t>
            </a:r>
            <a:r>
              <a:rPr lang="en-US" sz="2200" b="1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&gt; 3 is not evaluated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FE557A-8E58-06D1-6FB0-21E6E4609B72}"/>
              </a:ext>
            </a:extLst>
          </p:cNvPr>
          <p:cNvSpPr/>
          <p:nvPr/>
        </p:nvSpPr>
        <p:spPr bwMode="auto">
          <a:xfrm>
            <a:off x="985411" y="4988357"/>
            <a:ext cx="10188530" cy="79176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!= 0)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a is 0, </a:t>
            </a:r>
            <a:r>
              <a:rPr lang="en-US" sz="2200" i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not called </a:t>
            </a:r>
          </a:p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   //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do_something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25FEDB70-D422-3128-A2E5-DC1954F31E68}"/>
              </a:ext>
            </a:extLst>
          </p:cNvPr>
          <p:cNvSpPr/>
          <p:nvPr/>
        </p:nvSpPr>
        <p:spPr>
          <a:xfrm>
            <a:off x="1916935" y="2089991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9DC275CC-3EC2-326B-CEAB-1FC68DF3DC03}"/>
              </a:ext>
            </a:extLst>
          </p:cNvPr>
          <p:cNvSpPr/>
          <p:nvPr/>
        </p:nvSpPr>
        <p:spPr>
          <a:xfrm>
            <a:off x="3646085" y="2059116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0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 animBg="1"/>
      <p:bldP spid="18" grpId="0"/>
      <p:bldP spid="7" grpId="0" animBg="1"/>
      <p:bldP spid="8" grpId="0" animBg="1"/>
      <p:bldP spid="3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85" y="243362"/>
            <a:ext cx="10515600" cy="304487"/>
          </a:xfrm>
        </p:spPr>
        <p:txBody>
          <a:bodyPr/>
          <a:lstStyle/>
          <a:p>
            <a:r>
              <a:rPr lang="en-US" dirty="0"/>
              <a:t>Program Flow – If statements &amp;&amp; compound tests - 1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567101" y="2780367"/>
            <a:ext cx="4674088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 // true block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084C1A-CD2E-854D-9C38-8538D648E1A9}"/>
              </a:ext>
            </a:extLst>
          </p:cNvPr>
          <p:cNvSpPr/>
          <p:nvPr/>
        </p:nvSpPr>
        <p:spPr bwMode="auto">
          <a:xfrm>
            <a:off x="6470335" y="1916305"/>
            <a:ext cx="4920885" cy="323040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// true block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mov r4, r3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9B854F-4A6E-884E-BAEA-333D01228853}"/>
              </a:ext>
            </a:extLst>
          </p:cNvPr>
          <p:cNvGrpSpPr/>
          <p:nvPr/>
        </p:nvGrpSpPr>
        <p:grpSpPr>
          <a:xfrm>
            <a:off x="8956010" y="1149151"/>
            <a:ext cx="2379549" cy="1631216"/>
            <a:chOff x="3332193" y="-520471"/>
            <a:chExt cx="2379549" cy="163121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C306A5-33D9-CF4D-80B5-52FAB17A17FE}"/>
                </a:ext>
              </a:extLst>
            </p:cNvPr>
            <p:cNvSpPr txBox="1"/>
            <p:nvPr/>
          </p:nvSpPr>
          <p:spPr>
            <a:xfrm>
              <a:off x="3852194" y="-520471"/>
              <a:ext cx="1859548" cy="16312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short circuit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around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339957FC-5F2F-9248-947C-CC8AF849B8A9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U-Turn Arrow 2">
            <a:extLst>
              <a:ext uri="{FF2B5EF4-FFF2-40B4-BE49-F238E27FC236}">
                <a16:creationId xmlns:a16="http://schemas.microsoft.com/office/drawing/2014/main" id="{8054B5C0-2D13-8DA3-6F68-16D2D1184A39}"/>
              </a:ext>
            </a:extLst>
          </p:cNvPr>
          <p:cNvSpPr/>
          <p:nvPr/>
        </p:nvSpPr>
        <p:spPr>
          <a:xfrm rot="5400000" flipV="1">
            <a:off x="5420222" y="2976979"/>
            <a:ext cx="2249225" cy="1199769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565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8F1D4E06-F7E5-A2D4-23D0-2E9D7345A089}"/>
              </a:ext>
            </a:extLst>
          </p:cNvPr>
          <p:cNvSpPr/>
          <p:nvPr/>
        </p:nvSpPr>
        <p:spPr>
          <a:xfrm rot="5400000" flipV="1">
            <a:off x="6223499" y="3524061"/>
            <a:ext cx="1022946" cy="975836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353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86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/>
      <p:bldP spid="3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D13E-5DA3-4A40-AC9A-16FEFD8D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8" y="112282"/>
            <a:ext cx="11869700" cy="513474"/>
          </a:xfrm>
        </p:spPr>
        <p:txBody>
          <a:bodyPr/>
          <a:lstStyle/>
          <a:p>
            <a:r>
              <a:rPr lang="en-US" dirty="0"/>
              <a:t>Conditional Branch: Changing the Next Instruction to Execute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0F53BDD-6985-1D43-888E-41C7565C5140}"/>
              </a:ext>
            </a:extLst>
          </p:cNvPr>
          <p:cNvSpPr/>
          <p:nvPr/>
        </p:nvSpPr>
        <p:spPr bwMode="auto">
          <a:xfrm>
            <a:off x="1496270" y="564461"/>
            <a:ext cx="6839656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r3, r4</a:t>
            </a:r>
            <a:endParaRPr lang="en-US" alt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Ldone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otherwise fall through do the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r1, r2, 1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now fall through to mov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Ldone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mov	r3, r1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0338D-065E-894D-A4E2-A44D770199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06C6F2A-A9E1-618E-512D-9DE518CAD0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828941"/>
              </p:ext>
            </p:extLst>
          </p:nvPr>
        </p:nvGraphicFramePr>
        <p:xfrm>
          <a:off x="576548" y="3022473"/>
          <a:ext cx="5683410" cy="1005891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169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9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4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Condition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Flag Checked 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BEQ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Equal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 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Always (unconditional)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982812"/>
                  </a:ext>
                </a:extLst>
              </a:tr>
            </a:tbl>
          </a:graphicData>
        </a:graphic>
      </p:graphicFrame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3A2B9AB-7921-3D1B-42E2-07F808BCD3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4015" y="4119308"/>
            <a:ext cx="10683969" cy="262640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</a:rPr>
              <a:t>How to implement a </a:t>
            </a:r>
            <a:r>
              <a:rPr lang="en-US" sz="2000" b="1" dirty="0">
                <a:solidFill>
                  <a:srgbClr val="0070C0"/>
                </a:solidFill>
              </a:rPr>
              <a:t>branch/loop guard in CSE30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Use a </a:t>
            </a:r>
            <a:r>
              <a:rPr lang="en-US" sz="2000" b="1" dirty="0" err="1"/>
              <a:t>cmp</a:t>
            </a:r>
            <a:r>
              <a:rPr lang="en-US" sz="2000" b="1" dirty="0"/>
              <a:t>/</a:t>
            </a:r>
            <a:r>
              <a:rPr lang="en-US" sz="2000" b="1" dirty="0" err="1"/>
              <a:t>cmm</a:t>
            </a:r>
            <a:r>
              <a:rPr lang="en-US" sz="2000" dirty="0"/>
              <a:t> instruction to set the condition bits</a:t>
            </a:r>
          </a:p>
          <a:p>
            <a:pPr marL="354012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Follow the </a:t>
            </a:r>
            <a:r>
              <a:rPr lang="en-US" sz="2000" b="1" dirty="0" err="1"/>
              <a:t>cmp</a:t>
            </a:r>
            <a:r>
              <a:rPr lang="en-US" sz="2000" b="1" dirty="0"/>
              <a:t>/</a:t>
            </a:r>
            <a:r>
              <a:rPr lang="en-US" sz="2000" b="1" dirty="0" err="1"/>
              <a:t>cmm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1"/>
                </a:solidFill>
              </a:rPr>
              <a:t>with one or more variants of the </a:t>
            </a:r>
            <a:r>
              <a:rPr lang="en-US" sz="2000" b="1" u="sng" dirty="0">
                <a:solidFill>
                  <a:schemeClr val="accent1"/>
                </a:solidFill>
              </a:rPr>
              <a:t>conditional</a:t>
            </a:r>
            <a:r>
              <a:rPr lang="en-US" sz="2000" b="1" dirty="0">
                <a:solidFill>
                  <a:schemeClr val="accent1"/>
                </a:solidFill>
              </a:rPr>
              <a:t> branch instruction</a:t>
            </a:r>
            <a:r>
              <a:rPr lang="en-US" sz="2000" dirty="0"/>
              <a:t> </a:t>
            </a:r>
          </a:p>
          <a:p>
            <a:pPr lvl="1"/>
            <a:r>
              <a:rPr lang="en-US" sz="1800" b="1" dirty="0">
                <a:solidFill>
                  <a:srgbClr val="0070C0"/>
                </a:solidFill>
              </a:rPr>
              <a:t>Conditional branch instructions </a:t>
            </a:r>
            <a:r>
              <a:rPr lang="en-US" sz="1800" dirty="0"/>
              <a:t>if evaluate to true (based on the flags set by the </a:t>
            </a:r>
            <a:r>
              <a:rPr lang="en-US" sz="1800" dirty="0" err="1"/>
              <a:t>cmp</a:t>
            </a:r>
            <a:r>
              <a:rPr lang="en-US" sz="1800" dirty="0"/>
              <a:t>) the next instruction will the one at the branch label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Otherwise,</a:t>
            </a:r>
            <a:r>
              <a:rPr lang="en-US" sz="2000" dirty="0"/>
              <a:t> execution </a:t>
            </a:r>
            <a:r>
              <a:rPr lang="en-US" sz="2000" dirty="0">
                <a:solidFill>
                  <a:srgbClr val="F37440"/>
                </a:solidFill>
              </a:rPr>
              <a:t>falls through </a:t>
            </a:r>
            <a:r>
              <a:rPr lang="en-US" sz="2000" dirty="0"/>
              <a:t>to </a:t>
            </a:r>
            <a:r>
              <a:rPr lang="en-US" sz="2000" dirty="0">
                <a:solidFill>
                  <a:srgbClr val="F37440"/>
                </a:solidFill>
              </a:rPr>
              <a:t>the instruction that immediately follows the branch</a:t>
            </a:r>
          </a:p>
          <a:p>
            <a:pPr marL="354012" indent="-342900">
              <a:lnSpc>
                <a:spcPct val="100000"/>
              </a:lnSpc>
            </a:pPr>
            <a:r>
              <a:rPr lang="en-US" sz="2000" dirty="0"/>
              <a:t>You may have </a:t>
            </a:r>
            <a:r>
              <a:rPr lang="en-US" sz="2000" dirty="0">
                <a:solidFill>
                  <a:srgbClr val="FF0000"/>
                </a:solidFill>
              </a:rPr>
              <a:t>one or more </a:t>
            </a:r>
            <a:r>
              <a:rPr lang="en-US" sz="2000" dirty="0">
                <a:solidFill>
                  <a:srgbClr val="2C895B"/>
                </a:solidFill>
              </a:rPr>
              <a:t>conditional branches </a:t>
            </a:r>
            <a:r>
              <a:rPr lang="en-US" sz="2000" dirty="0"/>
              <a:t>after a single </a:t>
            </a:r>
            <a:r>
              <a:rPr lang="en-US" sz="2000" dirty="0" err="1"/>
              <a:t>cmp</a:t>
            </a:r>
            <a:r>
              <a:rPr lang="en-US" sz="2000" dirty="0"/>
              <a:t>/</a:t>
            </a:r>
            <a:r>
              <a:rPr lang="en-US" sz="2000" dirty="0" err="1"/>
              <a:t>cmm</a:t>
            </a:r>
            <a:endParaRPr lang="en-US" sz="2000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2F19797-8FFF-3434-F338-6C5DE7339138}"/>
              </a:ext>
            </a:extLst>
          </p:cNvPr>
          <p:cNvSpPr/>
          <p:nvPr/>
        </p:nvSpPr>
        <p:spPr bwMode="auto">
          <a:xfrm>
            <a:off x="6321521" y="3146934"/>
            <a:ext cx="4727549" cy="7284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r3, r4       </a:t>
            </a:r>
            <a:r>
              <a:rPr lang="en-US" alt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r3 – r4</a:t>
            </a:r>
          </a:p>
          <a:p>
            <a:r>
              <a:rPr lang="en-US" alt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r3 != r4 sets Z = 0</a:t>
            </a:r>
          </a:p>
        </p:txBody>
      </p:sp>
      <p:sp>
        <p:nvSpPr>
          <p:cNvPr id="20" name="U-Turn Arrow 19">
            <a:extLst>
              <a:ext uri="{FF2B5EF4-FFF2-40B4-BE49-F238E27FC236}">
                <a16:creationId xmlns:a16="http://schemas.microsoft.com/office/drawing/2014/main" id="{39ED1C39-AF19-3FEA-3554-E1B5E955D602}"/>
              </a:ext>
            </a:extLst>
          </p:cNvPr>
          <p:cNvSpPr/>
          <p:nvPr/>
        </p:nvSpPr>
        <p:spPr>
          <a:xfrm rot="5400000" flipV="1">
            <a:off x="902075" y="847414"/>
            <a:ext cx="1323830" cy="1839948"/>
          </a:xfrm>
          <a:prstGeom prst="uturnArrow">
            <a:avLst>
              <a:gd name="adj1" fmla="val 4843"/>
              <a:gd name="adj2" fmla="val 6823"/>
              <a:gd name="adj3" fmla="val 25965"/>
              <a:gd name="adj4" fmla="val 43750"/>
              <a:gd name="adj5" fmla="val 529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926F77E-4226-507E-A1DF-48C2C8D4E288}"/>
              </a:ext>
            </a:extLst>
          </p:cNvPr>
          <p:cNvSpPr/>
          <p:nvPr/>
        </p:nvSpPr>
        <p:spPr bwMode="auto">
          <a:xfrm>
            <a:off x="8445872" y="1043103"/>
            <a:ext cx="2870129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(r3 != r4)</a:t>
            </a:r>
          </a:p>
          <a:p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+ 1;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r1;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536F865-E395-EA3D-B7B9-CFA551A5F85B}"/>
              </a:ext>
            </a:extLst>
          </p:cNvPr>
          <p:cNvGrpSpPr/>
          <p:nvPr/>
        </p:nvGrpSpPr>
        <p:grpSpPr>
          <a:xfrm>
            <a:off x="4616785" y="657096"/>
            <a:ext cx="2022862" cy="400110"/>
            <a:chOff x="906642" y="-718962"/>
            <a:chExt cx="2022862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0F13460-90F2-1647-BBC2-7124D4E3F068}"/>
                </a:ext>
              </a:extLst>
            </p:cNvPr>
            <p:cNvSpPr txBox="1"/>
            <p:nvPr/>
          </p:nvSpPr>
          <p:spPr>
            <a:xfrm>
              <a:off x="1205955" y="-718962"/>
              <a:ext cx="1723549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" name="Up Arrow 5">
              <a:extLst>
                <a:ext uri="{FF2B5EF4-FFF2-40B4-BE49-F238E27FC236}">
                  <a16:creationId xmlns:a16="http://schemas.microsoft.com/office/drawing/2014/main" id="{1C1D430E-B764-E03F-F566-79548426EBEB}"/>
                </a:ext>
              </a:extLst>
            </p:cNvPr>
            <p:cNvSpPr/>
            <p:nvPr/>
          </p:nvSpPr>
          <p:spPr>
            <a:xfrm rot="16200000">
              <a:off x="1006977" y="-673241"/>
              <a:ext cx="98643" cy="29931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6642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 uiExpand="1" build="p" animBg="1"/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85" y="243362"/>
            <a:ext cx="10515600" cy="304487"/>
          </a:xfrm>
        </p:spPr>
        <p:txBody>
          <a:bodyPr/>
          <a:lstStyle/>
          <a:p>
            <a:r>
              <a:rPr lang="en-US" dirty="0"/>
              <a:t>Program Flow – If statements &amp;&amp; compound tests - 2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5692879" y="1713195"/>
            <a:ext cx="4748981" cy="452889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  // test 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  // test 2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r5, r2 //false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mov r4, r3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D00175-0C88-CA4E-B591-81B7CB591A6C}"/>
              </a:ext>
            </a:extLst>
          </p:cNvPr>
          <p:cNvGrpSpPr/>
          <p:nvPr/>
        </p:nvGrpSpPr>
        <p:grpSpPr>
          <a:xfrm>
            <a:off x="9225629" y="930154"/>
            <a:ext cx="2572797" cy="1339696"/>
            <a:chOff x="-108196" y="2752683"/>
            <a:chExt cx="2572797" cy="133969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A57B3A5-C216-4343-8622-3F978821FBC1}"/>
                </a:ext>
              </a:extLst>
            </p:cNvPr>
            <p:cNvSpPr txBox="1"/>
            <p:nvPr/>
          </p:nvSpPr>
          <p:spPr>
            <a:xfrm>
              <a:off x="365747" y="2752683"/>
              <a:ext cx="2098854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/>
                <a:t> short circuit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FF0000"/>
                  </a:solidFill>
                </a:rPr>
                <a:t>false block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D70194B1-7F3C-B34A-8695-CDB98B963E82}"/>
                </a:ext>
              </a:extLst>
            </p:cNvPr>
            <p:cNvSpPr/>
            <p:nvPr/>
          </p:nvSpPr>
          <p:spPr>
            <a:xfrm>
              <a:off x="-108196" y="3599286"/>
              <a:ext cx="498089" cy="493093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03B6350-EB19-E141-BAF7-5EA865BDE86E}"/>
              </a:ext>
            </a:extLst>
          </p:cNvPr>
          <p:cNvSpPr/>
          <p:nvPr/>
        </p:nvSpPr>
        <p:spPr bwMode="auto">
          <a:xfrm>
            <a:off x="394976" y="2507487"/>
            <a:ext cx="4157448" cy="294536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r5 = r2; False block */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E33BE85-9CC1-6983-2877-95DBEBCC6E93}"/>
              </a:ext>
            </a:extLst>
          </p:cNvPr>
          <p:cNvGrpSpPr/>
          <p:nvPr/>
        </p:nvGrpSpPr>
        <p:grpSpPr>
          <a:xfrm>
            <a:off x="9201483" y="2421044"/>
            <a:ext cx="2621089" cy="1015663"/>
            <a:chOff x="-273490" y="3034696"/>
            <a:chExt cx="2621089" cy="101566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8FB7A3-2D81-D8B3-6C8A-680ECD7B9079}"/>
                </a:ext>
              </a:extLst>
            </p:cNvPr>
            <p:cNvSpPr txBox="1"/>
            <p:nvPr/>
          </p:nvSpPr>
          <p:spPr>
            <a:xfrm>
              <a:off x="248745" y="3034696"/>
              <a:ext cx="2098854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r1 &gt; 3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/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FF0000"/>
                  </a:solidFill>
                </a:rPr>
                <a:t>false block</a:t>
              </a:r>
            </a:p>
          </p:txBody>
        </p:sp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C7002067-21E9-8C02-4C74-4AEBEEF38167}"/>
                </a:ext>
              </a:extLst>
            </p:cNvPr>
            <p:cNvSpPr/>
            <p:nvPr/>
          </p:nvSpPr>
          <p:spPr>
            <a:xfrm>
              <a:off x="-273490" y="3295980"/>
              <a:ext cx="498089" cy="493093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U-Turn Arrow 2">
            <a:extLst>
              <a:ext uri="{FF2B5EF4-FFF2-40B4-BE49-F238E27FC236}">
                <a16:creationId xmlns:a16="http://schemas.microsoft.com/office/drawing/2014/main" id="{E79AA5F1-8991-7342-8718-1BF02E15C9A1}"/>
              </a:ext>
            </a:extLst>
          </p:cNvPr>
          <p:cNvSpPr/>
          <p:nvPr/>
        </p:nvSpPr>
        <p:spPr>
          <a:xfrm rot="5400000" flipV="1">
            <a:off x="4298871" y="2995944"/>
            <a:ext cx="2689608" cy="1237420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718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81D02AB3-DE20-3FED-4C7E-05A256C55418}"/>
              </a:ext>
            </a:extLst>
          </p:cNvPr>
          <p:cNvSpPr/>
          <p:nvPr/>
        </p:nvSpPr>
        <p:spPr>
          <a:xfrm rot="5400000" flipV="1">
            <a:off x="4942897" y="3477239"/>
            <a:ext cx="1591772" cy="1047206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744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U-Turn Arrow 4">
            <a:extLst>
              <a:ext uri="{FF2B5EF4-FFF2-40B4-BE49-F238E27FC236}">
                <a16:creationId xmlns:a16="http://schemas.microsoft.com/office/drawing/2014/main" id="{90D3D4C9-DDD3-A4D6-71F3-D514707320EF}"/>
              </a:ext>
            </a:extLst>
          </p:cNvPr>
          <p:cNvSpPr/>
          <p:nvPr/>
        </p:nvSpPr>
        <p:spPr>
          <a:xfrm rot="5400000">
            <a:off x="8305952" y="3866901"/>
            <a:ext cx="1380799" cy="2403066"/>
          </a:xfrm>
          <a:prstGeom prst="uturnArrow">
            <a:avLst>
              <a:gd name="adj1" fmla="val 3724"/>
              <a:gd name="adj2" fmla="val 4377"/>
              <a:gd name="adj3" fmla="val 6833"/>
              <a:gd name="adj4" fmla="val 42454"/>
              <a:gd name="adj5" fmla="val 10000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40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  <p:bldP spid="3" grpId="0" animBg="1"/>
      <p:bldP spid="4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40" y="119380"/>
            <a:ext cx="11266338" cy="407296"/>
          </a:xfrm>
        </p:spPr>
        <p:txBody>
          <a:bodyPr/>
          <a:lstStyle/>
          <a:p>
            <a:r>
              <a:rPr lang="en-US" dirty="0"/>
              <a:t>Program Flow – If statements || compound tests - 1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813499" y="2719202"/>
            <a:ext cx="4611842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||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084C1A-CD2E-854D-9C38-8538D648E1A9}"/>
              </a:ext>
            </a:extLst>
          </p:cNvPr>
          <p:cNvSpPr/>
          <p:nvPr/>
        </p:nvSpPr>
        <p:spPr bwMode="auto">
          <a:xfrm>
            <a:off x="6531582" y="1716059"/>
            <a:ext cx="4529708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fall through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true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r4, r3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4E246E-DF41-3A43-801B-ABCDC2DBC3D8}"/>
              </a:ext>
            </a:extLst>
          </p:cNvPr>
          <p:cNvGrpSpPr/>
          <p:nvPr/>
        </p:nvGrpSpPr>
        <p:grpSpPr>
          <a:xfrm>
            <a:off x="8549601" y="1796943"/>
            <a:ext cx="2888878" cy="707886"/>
            <a:chOff x="3912462" y="3442183"/>
            <a:chExt cx="2888878" cy="7078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99CA85-48DD-ED4A-897E-A57C60E6AA3D}"/>
                </a:ext>
              </a:extLst>
            </p:cNvPr>
            <p:cNvSpPr txBox="1"/>
            <p:nvPr/>
          </p:nvSpPr>
          <p:spPr>
            <a:xfrm>
              <a:off x="4342913" y="3442183"/>
              <a:ext cx="2458427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r0 == 5 true, </a:t>
              </a:r>
              <a:r>
                <a:rPr lang="en-US" sz="2000" dirty="0">
                  <a:solidFill>
                    <a:schemeClr val="tx2"/>
                  </a:solidFill>
                </a:rPr>
                <a:t>then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true block </a:t>
              </a:r>
            </a:p>
          </p:txBody>
        </p: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5ED0262B-879D-9E4F-B37D-750FB8090D0A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BDF08D-F80E-244B-8283-2B648D38B56A}"/>
              </a:ext>
            </a:extLst>
          </p:cNvPr>
          <p:cNvGrpSpPr/>
          <p:nvPr/>
        </p:nvGrpSpPr>
        <p:grpSpPr>
          <a:xfrm>
            <a:off x="8923674" y="2661683"/>
            <a:ext cx="2658257" cy="1015663"/>
            <a:chOff x="3912462" y="3393230"/>
            <a:chExt cx="2658257" cy="101566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D1C883-879D-E24E-8936-7D2D2F0314C5}"/>
                </a:ext>
              </a:extLst>
            </p:cNvPr>
            <p:cNvSpPr txBox="1"/>
            <p:nvPr/>
          </p:nvSpPr>
          <p:spPr>
            <a:xfrm>
              <a:off x="4338131" y="3393230"/>
              <a:ext cx="2232588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r1 &gt; 3 false </a:t>
              </a:r>
              <a:r>
                <a:rPr lang="en-US" sz="2000" dirty="0">
                  <a:solidFill>
                    <a:schemeClr val="tx2"/>
                  </a:solidFill>
                </a:rPr>
                <a:t>then</a:t>
              </a:r>
              <a:r>
                <a:rPr lang="en-US" sz="2000" dirty="0">
                  <a:solidFill>
                    <a:srgbClr val="C00000"/>
                  </a:solidFill>
                </a:rPr>
                <a:t>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around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67F40A35-305C-9E4B-BD0A-736B06E4AEE8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A25E002-8421-AD4E-AB22-5D715E2BD17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U-Turn Arrow 2">
            <a:extLst>
              <a:ext uri="{FF2B5EF4-FFF2-40B4-BE49-F238E27FC236}">
                <a16:creationId xmlns:a16="http://schemas.microsoft.com/office/drawing/2014/main" id="{850A3BA5-4379-4BBC-D790-6EE569D20651}"/>
              </a:ext>
            </a:extLst>
          </p:cNvPr>
          <p:cNvSpPr/>
          <p:nvPr/>
        </p:nvSpPr>
        <p:spPr>
          <a:xfrm rot="5400000" flipV="1">
            <a:off x="5735696" y="3353276"/>
            <a:ext cx="1591772" cy="1237420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718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05417789-1955-AB79-B11E-F18D1ABB377C}"/>
              </a:ext>
            </a:extLst>
          </p:cNvPr>
          <p:cNvSpPr/>
          <p:nvPr/>
        </p:nvSpPr>
        <p:spPr>
          <a:xfrm rot="5400000" flipV="1">
            <a:off x="5823717" y="2542579"/>
            <a:ext cx="1591772" cy="1047206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744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71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/>
      <p:bldP spid="3" grpId="0" animBg="1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40" y="119380"/>
            <a:ext cx="11266338" cy="407296"/>
          </a:xfrm>
        </p:spPr>
        <p:txBody>
          <a:bodyPr/>
          <a:lstStyle/>
          <a:p>
            <a:r>
              <a:rPr lang="en-US" dirty="0"/>
              <a:t>Program Flow – If statements || compound tests - 2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6484730" y="1594326"/>
            <a:ext cx="4566727" cy="452889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r2, r5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r5, r2 // false block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55403CA-3097-2043-83CC-1FE1B2AB71D2}"/>
              </a:ext>
            </a:extLst>
          </p:cNvPr>
          <p:cNvSpPr/>
          <p:nvPr/>
        </p:nvSpPr>
        <p:spPr bwMode="auto">
          <a:xfrm>
            <a:off x="383772" y="2739051"/>
            <a:ext cx="4661323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||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branch around else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r5 = r2; // false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25E002-8421-AD4E-AB22-5D715E2BD17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A5829C-FB84-35B8-F0C2-AB2F1A4A6E92}"/>
              </a:ext>
            </a:extLst>
          </p:cNvPr>
          <p:cNvGrpSpPr/>
          <p:nvPr/>
        </p:nvGrpSpPr>
        <p:grpSpPr>
          <a:xfrm>
            <a:off x="8626441" y="1680648"/>
            <a:ext cx="3308349" cy="707886"/>
            <a:chOff x="3912462" y="3442183"/>
            <a:chExt cx="3308349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CD632A-A8A7-7EF7-F587-9974B0BB547B}"/>
                </a:ext>
              </a:extLst>
            </p:cNvPr>
            <p:cNvSpPr txBox="1"/>
            <p:nvPr/>
          </p:nvSpPr>
          <p:spPr>
            <a:xfrm>
              <a:off x="4342913" y="3442183"/>
              <a:ext cx="2877898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r0 == 5 true, </a:t>
              </a:r>
              <a:r>
                <a:rPr lang="en-US" sz="2000" dirty="0">
                  <a:solidFill>
                    <a:schemeClr val="tx2"/>
                  </a:solidFill>
                </a:rPr>
                <a:t>then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 </a:t>
              </a:r>
            </a:p>
          </p:txBody>
        </p:sp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E8697343-606E-7E7E-975F-17D0F502C4DC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7CAB11-E318-79F9-C20D-0F9C1EAF47FE}"/>
              </a:ext>
            </a:extLst>
          </p:cNvPr>
          <p:cNvGrpSpPr/>
          <p:nvPr/>
        </p:nvGrpSpPr>
        <p:grpSpPr>
          <a:xfrm>
            <a:off x="8637860" y="2507895"/>
            <a:ext cx="3134063" cy="738987"/>
            <a:chOff x="3912462" y="3333782"/>
            <a:chExt cx="3134063" cy="73898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2B71460-0573-3428-0E5A-483DC3EC1964}"/>
                </a:ext>
              </a:extLst>
            </p:cNvPr>
            <p:cNvSpPr txBox="1"/>
            <p:nvPr/>
          </p:nvSpPr>
          <p:spPr>
            <a:xfrm>
              <a:off x="4374900" y="3333782"/>
              <a:ext cx="2671625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r1 &gt; 3 false </a:t>
              </a:r>
              <a:r>
                <a:rPr lang="en-US" sz="2000" dirty="0">
                  <a:solidFill>
                    <a:schemeClr val="tx2"/>
                  </a:solidFill>
                </a:rPr>
                <a:t>then</a:t>
              </a:r>
              <a:r>
                <a:rPr lang="en-US" sz="2000" dirty="0">
                  <a:solidFill>
                    <a:srgbClr val="C00000"/>
                  </a:solidFill>
                </a:rPr>
                <a:t>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C00000"/>
                  </a:solidFill>
                </a:rPr>
                <a:t>false block</a:t>
              </a:r>
            </a:p>
          </p:txBody>
        </p:sp>
        <p:sp>
          <p:nvSpPr>
            <p:cNvPr id="29" name="Right Brace 28">
              <a:extLst>
                <a:ext uri="{FF2B5EF4-FFF2-40B4-BE49-F238E27FC236}">
                  <a16:creationId xmlns:a16="http://schemas.microsoft.com/office/drawing/2014/main" id="{0960DC15-7DED-06DA-2BC3-A0A687A15E79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U-Turn Arrow 2">
            <a:extLst>
              <a:ext uri="{FF2B5EF4-FFF2-40B4-BE49-F238E27FC236}">
                <a16:creationId xmlns:a16="http://schemas.microsoft.com/office/drawing/2014/main" id="{A767F4D6-3EF9-F21D-F934-4D6D0630B0F2}"/>
              </a:ext>
            </a:extLst>
          </p:cNvPr>
          <p:cNvSpPr/>
          <p:nvPr/>
        </p:nvSpPr>
        <p:spPr>
          <a:xfrm rot="5400000" flipV="1">
            <a:off x="5536480" y="3316890"/>
            <a:ext cx="1902454" cy="1413677"/>
          </a:xfrm>
          <a:prstGeom prst="uturnArrow">
            <a:avLst>
              <a:gd name="adj1" fmla="val 3769"/>
              <a:gd name="adj2" fmla="val 6539"/>
              <a:gd name="adj3" fmla="val 20789"/>
              <a:gd name="adj4" fmla="val 42454"/>
              <a:gd name="adj5" fmla="val 718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3587977D-50F2-F6AD-A24F-EFDE1F1E3228}"/>
              </a:ext>
            </a:extLst>
          </p:cNvPr>
          <p:cNvSpPr/>
          <p:nvPr/>
        </p:nvSpPr>
        <p:spPr>
          <a:xfrm rot="5400000" flipV="1">
            <a:off x="5735391" y="2441653"/>
            <a:ext cx="1591772" cy="1047206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744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U-Turn Arrow 5">
            <a:extLst>
              <a:ext uri="{FF2B5EF4-FFF2-40B4-BE49-F238E27FC236}">
                <a16:creationId xmlns:a16="http://schemas.microsoft.com/office/drawing/2014/main" id="{60D71879-9C38-DE5A-B282-F5272AF5FD61}"/>
              </a:ext>
            </a:extLst>
          </p:cNvPr>
          <p:cNvSpPr/>
          <p:nvPr/>
        </p:nvSpPr>
        <p:spPr>
          <a:xfrm rot="5400000">
            <a:off x="9026623" y="4062141"/>
            <a:ext cx="1380799" cy="2403066"/>
          </a:xfrm>
          <a:prstGeom prst="uturnArrow">
            <a:avLst>
              <a:gd name="adj1" fmla="val 3724"/>
              <a:gd name="adj2" fmla="val 4377"/>
              <a:gd name="adj3" fmla="val 6833"/>
              <a:gd name="adj4" fmla="val 42454"/>
              <a:gd name="adj5" fmla="val 10000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83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/>
      <p:bldP spid="3" grpId="0" animBg="1"/>
      <p:bldP spid="4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057D17-F0EE-3F4B-B8AE-50E7B158F47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6711" y="550746"/>
            <a:ext cx="11701067" cy="392698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loop guard: </a:t>
            </a:r>
            <a:r>
              <a:rPr lang="en-US" sz="2400" dirty="0"/>
              <a:t>code that must evaluate to true before the next iteration of the loop</a:t>
            </a:r>
          </a:p>
          <a:p>
            <a:r>
              <a:rPr lang="en-US" sz="2400" dirty="0"/>
              <a:t>If the </a:t>
            </a:r>
            <a:r>
              <a:rPr lang="en-US" sz="2400" dirty="0">
                <a:solidFill>
                  <a:srgbClr val="0070C0"/>
                </a:solidFill>
              </a:rPr>
              <a:t>loop guard </a:t>
            </a:r>
            <a:r>
              <a:rPr lang="en-US" sz="2400" dirty="0">
                <a:solidFill>
                  <a:srgbClr val="2C895B"/>
                </a:solidFill>
              </a:rPr>
              <a:t>test(s) evaluate to true</a:t>
            </a:r>
            <a:r>
              <a:rPr lang="en-US" sz="2400" dirty="0"/>
              <a:t>, the </a:t>
            </a:r>
            <a:r>
              <a:rPr lang="en-US" sz="2400" i="1" dirty="0">
                <a:solidFill>
                  <a:srgbClr val="0070C0"/>
                </a:solidFill>
              </a:rPr>
              <a:t>body of the loop</a:t>
            </a:r>
            <a:r>
              <a:rPr lang="en-US" sz="2400" dirty="0">
                <a:solidFill>
                  <a:srgbClr val="0070C0"/>
                </a:solidFill>
              </a:rPr>
              <a:t> is executed again</a:t>
            </a:r>
          </a:p>
          <a:p>
            <a:r>
              <a:rPr lang="en-US" sz="2400" dirty="0">
                <a:solidFill>
                  <a:srgbClr val="F37440"/>
                </a:solidFill>
              </a:rPr>
              <a:t>pre-test loop guard </a:t>
            </a:r>
            <a:r>
              <a:rPr lang="en-US" sz="2400" dirty="0"/>
              <a:t>is at the </a:t>
            </a:r>
            <a:r>
              <a:rPr lang="en-US" sz="2400" dirty="0">
                <a:solidFill>
                  <a:srgbClr val="7030A0"/>
                </a:solidFill>
              </a:rPr>
              <a:t>top of the loop 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2C895B"/>
                </a:solidFill>
              </a:rPr>
              <a:t>test evaluates to true, </a:t>
            </a:r>
            <a:r>
              <a:rPr lang="en-US" sz="2200" dirty="0"/>
              <a:t>execution </a:t>
            </a:r>
            <a:r>
              <a:rPr lang="en-US" sz="2200" dirty="0">
                <a:solidFill>
                  <a:srgbClr val="0070C0"/>
                </a:solidFill>
              </a:rPr>
              <a:t>falls through </a:t>
            </a:r>
            <a:r>
              <a:rPr lang="en-US" sz="2200" dirty="0"/>
              <a:t>to the loop body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C00000"/>
                </a:solidFill>
              </a:rPr>
              <a:t>test evaluates to false</a:t>
            </a:r>
            <a:r>
              <a:rPr lang="en-US" sz="2200" dirty="0"/>
              <a:t>, execution </a:t>
            </a:r>
            <a:r>
              <a:rPr lang="en-US" sz="2200" b="1" u="sng" dirty="0">
                <a:solidFill>
                  <a:srgbClr val="0070C0"/>
                </a:solidFill>
              </a:rPr>
              <a:t>branches</a:t>
            </a:r>
            <a:r>
              <a:rPr lang="en-US" sz="2200" dirty="0">
                <a:solidFill>
                  <a:srgbClr val="0070C0"/>
                </a:solidFill>
              </a:rPr>
              <a:t> around the loop body </a:t>
            </a:r>
            <a:endParaRPr lang="en-US" sz="2200" dirty="0"/>
          </a:p>
          <a:p>
            <a:r>
              <a:rPr lang="en-US" sz="2400" dirty="0">
                <a:solidFill>
                  <a:srgbClr val="7030A0"/>
                </a:solidFill>
              </a:rPr>
              <a:t>post-test loop guard </a:t>
            </a:r>
            <a:r>
              <a:rPr lang="en-US" sz="2400" dirty="0"/>
              <a:t>is at the </a:t>
            </a:r>
            <a:r>
              <a:rPr lang="en-US" sz="2400" dirty="0">
                <a:solidFill>
                  <a:srgbClr val="7030A0"/>
                </a:solidFill>
              </a:rPr>
              <a:t>bottom of the loop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2C895B"/>
                </a:solidFill>
              </a:rPr>
              <a:t>test evaluates to true, </a:t>
            </a:r>
            <a:r>
              <a:rPr lang="en-US" sz="2200" dirty="0"/>
              <a:t>execution </a:t>
            </a:r>
            <a:r>
              <a:rPr lang="en-US" sz="2200" b="1" u="sng" dirty="0">
                <a:solidFill>
                  <a:srgbClr val="0070C0"/>
                </a:solidFill>
              </a:rPr>
              <a:t>branches</a:t>
            </a:r>
            <a:r>
              <a:rPr lang="en-US" sz="2200" dirty="0">
                <a:solidFill>
                  <a:srgbClr val="0070C0"/>
                </a:solidFill>
              </a:rPr>
              <a:t> to the top of the loop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C00000"/>
                </a:solidFill>
              </a:rPr>
              <a:t>test evaluates to false</a:t>
            </a:r>
            <a:r>
              <a:rPr lang="en-US" sz="2200" dirty="0"/>
              <a:t>, execution </a:t>
            </a:r>
            <a:r>
              <a:rPr lang="en-US" sz="2200" dirty="0">
                <a:solidFill>
                  <a:srgbClr val="0070C0"/>
                </a:solidFill>
              </a:rPr>
              <a:t>falls through </a:t>
            </a:r>
            <a:r>
              <a:rPr lang="en-US" sz="2200" dirty="0"/>
              <a:t>the instruction following the loop</a:t>
            </a:r>
          </a:p>
          <a:p>
            <a:pPr lvl="1"/>
            <a:endParaRPr lang="en-US" sz="2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74553"/>
          </a:xfrm>
        </p:spPr>
        <p:txBody>
          <a:bodyPr/>
          <a:lstStyle/>
          <a:p>
            <a:r>
              <a:rPr lang="en-US" dirty="0"/>
              <a:t>Program Flow – Pre-test and Post-test Loop Guards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81209E-8206-EA97-33B2-B001480B9329}"/>
              </a:ext>
            </a:extLst>
          </p:cNvPr>
          <p:cNvGrpSpPr/>
          <p:nvPr/>
        </p:nvGrpSpPr>
        <p:grpSpPr>
          <a:xfrm>
            <a:off x="1033246" y="5099201"/>
            <a:ext cx="4943911" cy="1584646"/>
            <a:chOff x="923826" y="4945527"/>
            <a:chExt cx="4943911" cy="158464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050155E-FD54-A443-8A5C-99402148A9B6}"/>
                </a:ext>
              </a:extLst>
            </p:cNvPr>
            <p:cNvSpPr/>
            <p:nvPr/>
          </p:nvSpPr>
          <p:spPr bwMode="auto">
            <a:xfrm>
              <a:off x="3135167" y="4945527"/>
              <a:ext cx="2732570" cy="148851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while (</a:t>
              </a:r>
              <a:r>
                <a:rPr lang="en-US" sz="22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 10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  <a:endPara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block */</a:t>
              </a:r>
              <a:endParaRPr 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++;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DBC93ED-4286-1519-4AED-BB7C1772C9F1}"/>
                </a:ext>
              </a:extLst>
            </p:cNvPr>
            <p:cNvGrpSpPr/>
            <p:nvPr/>
          </p:nvGrpSpPr>
          <p:grpSpPr>
            <a:xfrm>
              <a:off x="1159497" y="4974855"/>
              <a:ext cx="1975670" cy="707886"/>
              <a:chOff x="1534687" y="-718962"/>
              <a:chExt cx="1975670" cy="70788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77EDF0-332E-177F-0F7A-A17A3D9E5D8F}"/>
                  </a:ext>
                </a:extLst>
              </p:cNvPr>
              <p:cNvSpPr txBox="1"/>
              <p:nvPr/>
            </p:nvSpPr>
            <p:spPr>
              <a:xfrm>
                <a:off x="1534687" y="-718962"/>
                <a:ext cx="1421224" cy="7078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Up Arrow 21">
                <a:extLst>
                  <a:ext uri="{FF2B5EF4-FFF2-40B4-BE49-F238E27FC236}">
                    <a16:creationId xmlns:a16="http://schemas.microsoft.com/office/drawing/2014/main" id="{C30F6841-EE26-107E-2B42-EEB7BDCC75F8}"/>
                  </a:ext>
                </a:extLst>
              </p:cNvPr>
              <p:cNvSpPr/>
              <p:nvPr/>
            </p:nvSpPr>
            <p:spPr>
              <a:xfrm rot="5400000">
                <a:off x="3186576" y="-842688"/>
                <a:ext cx="115585" cy="531977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F3BCCD8-ACF3-AB09-D27C-DADBAA93E405}"/>
                </a:ext>
              </a:extLst>
            </p:cNvPr>
            <p:cNvGrpSpPr/>
            <p:nvPr/>
          </p:nvGrpSpPr>
          <p:grpSpPr>
            <a:xfrm>
              <a:off x="923826" y="5822287"/>
              <a:ext cx="2950840" cy="707886"/>
              <a:chOff x="1289839" y="-718962"/>
              <a:chExt cx="2950840" cy="707886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9A446EF-3E9E-35AD-06E1-58EAE8F2FAE8}"/>
                  </a:ext>
                </a:extLst>
              </p:cNvPr>
              <p:cNvSpPr txBox="1"/>
              <p:nvPr/>
            </p:nvSpPr>
            <p:spPr>
              <a:xfrm>
                <a:off x="1289839" y="-718962"/>
                <a:ext cx="1666072" cy="7078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loop control variable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Up Arrow 30">
                <a:extLst>
                  <a:ext uri="{FF2B5EF4-FFF2-40B4-BE49-F238E27FC236}">
                    <a16:creationId xmlns:a16="http://schemas.microsoft.com/office/drawing/2014/main" id="{C7ED141A-F36F-B054-B606-ED70E22800A8}"/>
                  </a:ext>
                </a:extLst>
              </p:cNvPr>
              <p:cNvSpPr/>
              <p:nvPr/>
            </p:nvSpPr>
            <p:spPr>
              <a:xfrm rot="5400000">
                <a:off x="3547148" y="-1294223"/>
                <a:ext cx="115585" cy="1271476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A1F4877-5620-67CE-2167-89001CBD36B4}"/>
              </a:ext>
            </a:extLst>
          </p:cNvPr>
          <p:cNvSpPr txBox="1"/>
          <p:nvPr/>
        </p:nvSpPr>
        <p:spPr>
          <a:xfrm>
            <a:off x="3446221" y="477364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or more iterations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2302D9A-0E32-2F33-A9E2-268F4DAA5F76}"/>
              </a:ext>
            </a:extLst>
          </p:cNvPr>
          <p:cNvGrpSpPr/>
          <p:nvPr/>
        </p:nvGrpSpPr>
        <p:grpSpPr>
          <a:xfrm>
            <a:off x="6297430" y="4759109"/>
            <a:ext cx="4714747" cy="1803056"/>
            <a:chOff x="6188010" y="4605435"/>
            <a:chExt cx="4714747" cy="1803056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2B7B0B13-F959-4A4D-A3E1-17A957E08A52}"/>
                </a:ext>
              </a:extLst>
            </p:cNvPr>
            <p:cNvSpPr/>
            <p:nvPr/>
          </p:nvSpPr>
          <p:spPr bwMode="auto">
            <a:xfrm>
              <a:off x="6188010" y="4919972"/>
              <a:ext cx="2886385" cy="148851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do {</a:t>
              </a:r>
              <a:endPara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block */</a:t>
              </a:r>
              <a:endParaRPr 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++;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 while (</a:t>
              </a:r>
              <a:r>
                <a:rPr lang="en-US" sz="22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 10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);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BF976AB-C4CD-BCE5-075D-7703BDF5335F}"/>
                </a:ext>
              </a:extLst>
            </p:cNvPr>
            <p:cNvGrpSpPr/>
            <p:nvPr/>
          </p:nvGrpSpPr>
          <p:grpSpPr>
            <a:xfrm>
              <a:off x="8945441" y="5494183"/>
              <a:ext cx="1957316" cy="707886"/>
              <a:chOff x="230324" y="-1166064"/>
              <a:chExt cx="1957316" cy="707886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9A34AA-3E4F-2994-C724-750B3D00307A}"/>
                  </a:ext>
                </a:extLst>
              </p:cNvPr>
              <p:cNvSpPr txBox="1"/>
              <p:nvPr/>
            </p:nvSpPr>
            <p:spPr>
              <a:xfrm>
                <a:off x="762301" y="-1166064"/>
                <a:ext cx="1425339" cy="7078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post-test 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8" name="Up Arrow 27">
                <a:extLst>
                  <a:ext uri="{FF2B5EF4-FFF2-40B4-BE49-F238E27FC236}">
                    <a16:creationId xmlns:a16="http://schemas.microsoft.com/office/drawing/2014/main" id="{6310D9B6-C0CA-80BA-56B4-BD3199ED3049}"/>
                  </a:ext>
                </a:extLst>
              </p:cNvPr>
              <p:cNvSpPr/>
              <p:nvPr/>
            </p:nvSpPr>
            <p:spPr>
              <a:xfrm rot="16200000">
                <a:off x="438520" y="-781959"/>
                <a:ext cx="115585" cy="531977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1368DE7-D715-43D3-BE00-96B5B817A6B1}"/>
                </a:ext>
              </a:extLst>
            </p:cNvPr>
            <p:cNvSpPr txBox="1"/>
            <p:nvPr/>
          </p:nvSpPr>
          <p:spPr>
            <a:xfrm>
              <a:off x="6581405" y="4605435"/>
              <a:ext cx="2428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or more iterations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06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17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B7B0B13-F959-4A4D-A3E1-17A957E08A52}"/>
              </a:ext>
            </a:extLst>
          </p:cNvPr>
          <p:cNvSpPr/>
          <p:nvPr/>
        </p:nvSpPr>
        <p:spPr bwMode="auto">
          <a:xfrm>
            <a:off x="7604869" y="377856"/>
            <a:ext cx="3334479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749" y="111054"/>
            <a:ext cx="10515600" cy="474553"/>
          </a:xfrm>
        </p:spPr>
        <p:txBody>
          <a:bodyPr/>
          <a:lstStyle/>
          <a:p>
            <a:r>
              <a:rPr lang="en-US" dirty="0"/>
              <a:t>Pre-Test Guards - While Loop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1844762" y="1020699"/>
            <a:ext cx="2647709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7DE30C-B5ED-33F1-696C-5985A04DA25A}"/>
              </a:ext>
            </a:extLst>
          </p:cNvPr>
          <p:cNvGrpSpPr/>
          <p:nvPr/>
        </p:nvGrpSpPr>
        <p:grpSpPr>
          <a:xfrm>
            <a:off x="5931510" y="722311"/>
            <a:ext cx="2377218" cy="707886"/>
            <a:chOff x="5931510" y="850127"/>
            <a:chExt cx="2377218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ED44B7-EFA4-0466-ECDE-F965C6ABB673}"/>
                </a:ext>
              </a:extLst>
            </p:cNvPr>
            <p:cNvSpPr txBox="1"/>
            <p:nvPr/>
          </p:nvSpPr>
          <p:spPr>
            <a:xfrm>
              <a:off x="5931510" y="85012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D2E21A90-AA46-4B6A-3681-C65C04E1D0BD}"/>
                </a:ext>
              </a:extLst>
            </p:cNvPr>
            <p:cNvSpPr/>
            <p:nvPr/>
          </p:nvSpPr>
          <p:spPr>
            <a:xfrm rot="5400000">
              <a:off x="7662651" y="86590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12323B35-B355-BC99-6B85-8EB61D720C42}"/>
                </a:ext>
              </a:extLst>
            </p:cNvPr>
            <p:cNvSpPr/>
            <p:nvPr/>
          </p:nvSpPr>
          <p:spPr>
            <a:xfrm>
              <a:off x="8106427" y="911261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6EDCAB5-1B41-DCC9-539B-D7B720EB6B87}"/>
              </a:ext>
            </a:extLst>
          </p:cNvPr>
          <p:cNvGrpSpPr/>
          <p:nvPr/>
        </p:nvGrpSpPr>
        <p:grpSpPr>
          <a:xfrm>
            <a:off x="5959044" y="1620281"/>
            <a:ext cx="2327384" cy="707886"/>
            <a:chOff x="5959044" y="1748097"/>
            <a:chExt cx="2327384" cy="70788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38080A-50FF-10CA-D1A9-5E9840942408}"/>
                </a:ext>
              </a:extLst>
            </p:cNvPr>
            <p:cNvSpPr txBox="1"/>
            <p:nvPr/>
          </p:nvSpPr>
          <p:spPr>
            <a:xfrm>
              <a:off x="5959044" y="174809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77AD05F5-81C1-3897-5D1B-BC2AD7C28634}"/>
                </a:ext>
              </a:extLst>
            </p:cNvPr>
            <p:cNvSpPr/>
            <p:nvPr/>
          </p:nvSpPr>
          <p:spPr>
            <a:xfrm rot="5400000">
              <a:off x="7690185" y="176387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F8B48F79-A230-973A-0A63-CDEBA6E8012C}"/>
                </a:ext>
              </a:extLst>
            </p:cNvPr>
            <p:cNvSpPr/>
            <p:nvPr/>
          </p:nvSpPr>
          <p:spPr>
            <a:xfrm>
              <a:off x="8084127" y="1806275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CA1DACB-7A2B-2B2F-977B-EC404F53C7D9}"/>
              </a:ext>
            </a:extLst>
          </p:cNvPr>
          <p:cNvSpPr/>
          <p:nvPr/>
        </p:nvSpPr>
        <p:spPr bwMode="auto">
          <a:xfrm>
            <a:off x="7682724" y="3202632"/>
            <a:ext cx="2793397" cy="354514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r1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81FC53F-155A-DE0A-E122-1338FC3C71AF}"/>
              </a:ext>
            </a:extLst>
          </p:cNvPr>
          <p:cNvSpPr/>
          <p:nvPr/>
        </p:nvSpPr>
        <p:spPr bwMode="auto">
          <a:xfrm>
            <a:off x="1668939" y="3805056"/>
            <a:ext cx="3017262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(r2 != r1)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07DBD45-A174-7C4F-5EFF-8A18CF1B372A}"/>
              </a:ext>
            </a:extLst>
          </p:cNvPr>
          <p:cNvGrpSpPr/>
          <p:nvPr/>
        </p:nvGrpSpPr>
        <p:grpSpPr>
          <a:xfrm>
            <a:off x="6045311" y="3629688"/>
            <a:ext cx="2377218" cy="707886"/>
            <a:chOff x="6045311" y="3629688"/>
            <a:chExt cx="2377218" cy="70788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74927C-525D-E6B3-4C04-102396FD48D4}"/>
                </a:ext>
              </a:extLst>
            </p:cNvPr>
            <p:cNvSpPr txBox="1"/>
            <p:nvPr/>
          </p:nvSpPr>
          <p:spPr>
            <a:xfrm>
              <a:off x="6045311" y="3629688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34" name="Up Arrow 33">
              <a:extLst>
                <a:ext uri="{FF2B5EF4-FFF2-40B4-BE49-F238E27FC236}">
                  <a16:creationId xmlns:a16="http://schemas.microsoft.com/office/drawing/2014/main" id="{2B8553C6-C8DB-0FAA-CB1F-F0A4EFE0BC8D}"/>
                </a:ext>
              </a:extLst>
            </p:cNvPr>
            <p:cNvSpPr/>
            <p:nvPr/>
          </p:nvSpPr>
          <p:spPr>
            <a:xfrm rot="5400000">
              <a:off x="7776452" y="3645469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8B85DE86-982A-0C39-5A5D-0150B38C62C6}"/>
                </a:ext>
              </a:extLst>
            </p:cNvPr>
            <p:cNvSpPr/>
            <p:nvPr/>
          </p:nvSpPr>
          <p:spPr>
            <a:xfrm>
              <a:off x="8220228" y="3690822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5F0C5B8-5007-D070-315B-300C9CC5E966}"/>
              </a:ext>
            </a:extLst>
          </p:cNvPr>
          <p:cNvGrpSpPr/>
          <p:nvPr/>
        </p:nvGrpSpPr>
        <p:grpSpPr>
          <a:xfrm>
            <a:off x="5986578" y="5344498"/>
            <a:ext cx="2331770" cy="707886"/>
            <a:chOff x="5986578" y="5344498"/>
            <a:chExt cx="2331770" cy="70788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472CE44-CFCE-76EC-9789-F0E9D765D958}"/>
                </a:ext>
              </a:extLst>
            </p:cNvPr>
            <p:cNvSpPr txBox="1"/>
            <p:nvPr/>
          </p:nvSpPr>
          <p:spPr>
            <a:xfrm>
              <a:off x="5986578" y="5344498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40" name="Up Arrow 39">
              <a:extLst>
                <a:ext uri="{FF2B5EF4-FFF2-40B4-BE49-F238E27FC236}">
                  <a16:creationId xmlns:a16="http://schemas.microsoft.com/office/drawing/2014/main" id="{9916ECBB-B89B-C521-10B0-48E1FFC909D5}"/>
                </a:ext>
              </a:extLst>
            </p:cNvPr>
            <p:cNvSpPr/>
            <p:nvPr/>
          </p:nvSpPr>
          <p:spPr>
            <a:xfrm rot="5400000">
              <a:off x="7683430" y="541605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CFEC0729-BC65-698F-6CE9-E675292CC2E4}"/>
                </a:ext>
              </a:extLst>
            </p:cNvPr>
            <p:cNvSpPr/>
            <p:nvPr/>
          </p:nvSpPr>
          <p:spPr>
            <a:xfrm>
              <a:off x="8116047" y="5443104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DEC0A8ED-95A3-185A-D4E2-71A0BACD392D}"/>
              </a:ext>
            </a:extLst>
          </p:cNvPr>
          <p:cNvSpPr/>
          <p:nvPr/>
        </p:nvSpPr>
        <p:spPr>
          <a:xfrm rot="5400000" flipH="1" flipV="1">
            <a:off x="570708" y="4509349"/>
            <a:ext cx="1660392" cy="49739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907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U-Turn Arrow 28">
            <a:extLst>
              <a:ext uri="{FF2B5EF4-FFF2-40B4-BE49-F238E27FC236}">
                <a16:creationId xmlns:a16="http://schemas.microsoft.com/office/drawing/2014/main" id="{119A5EE6-412C-163E-3AEA-B5A6693284D1}"/>
              </a:ext>
            </a:extLst>
          </p:cNvPr>
          <p:cNvSpPr/>
          <p:nvPr/>
        </p:nvSpPr>
        <p:spPr>
          <a:xfrm rot="5400000" flipH="1">
            <a:off x="8996337" y="4054954"/>
            <a:ext cx="2645166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U-Turn Arrow 30">
            <a:extLst>
              <a:ext uri="{FF2B5EF4-FFF2-40B4-BE49-F238E27FC236}">
                <a16:creationId xmlns:a16="http://schemas.microsoft.com/office/drawing/2014/main" id="{8825FD5D-78FE-5D8D-E6D9-76D4068204B7}"/>
              </a:ext>
            </a:extLst>
          </p:cNvPr>
          <p:cNvSpPr/>
          <p:nvPr/>
        </p:nvSpPr>
        <p:spPr>
          <a:xfrm rot="5400000" flipH="1" flipV="1">
            <a:off x="1199547" y="1415843"/>
            <a:ext cx="938783" cy="49739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907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U-Turn Arrow 35">
            <a:extLst>
              <a:ext uri="{FF2B5EF4-FFF2-40B4-BE49-F238E27FC236}">
                <a16:creationId xmlns:a16="http://schemas.microsoft.com/office/drawing/2014/main" id="{727C96A3-D068-4A87-3304-BB82A9D8A986}"/>
              </a:ext>
            </a:extLst>
          </p:cNvPr>
          <p:cNvSpPr/>
          <p:nvPr/>
        </p:nvSpPr>
        <p:spPr>
          <a:xfrm rot="5400000" flipH="1">
            <a:off x="9218978" y="961598"/>
            <a:ext cx="1609724" cy="857742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DE78996-8E4A-A548-6208-73AFF911E24E}"/>
              </a:ext>
            </a:extLst>
          </p:cNvPr>
          <p:cNvGrpSpPr/>
          <p:nvPr/>
        </p:nvGrpSpPr>
        <p:grpSpPr>
          <a:xfrm>
            <a:off x="10101014" y="544140"/>
            <a:ext cx="1826764" cy="707886"/>
            <a:chOff x="4754529" y="4562340"/>
            <a:chExt cx="1826764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12FBDB4-05CE-80B3-57AD-BA87637F5371}"/>
                </a:ext>
              </a:extLst>
            </p:cNvPr>
            <p:cNvSpPr txBox="1"/>
            <p:nvPr/>
          </p:nvSpPr>
          <p:spPr>
            <a:xfrm>
              <a:off x="5448519" y="4562340"/>
              <a:ext cx="113277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inverted test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1C4194C2-785C-00EE-2A46-BCB7C51F3EAD}"/>
                </a:ext>
              </a:extLst>
            </p:cNvPr>
            <p:cNvSpPr/>
            <p:nvPr/>
          </p:nvSpPr>
          <p:spPr>
            <a:xfrm rot="16200000">
              <a:off x="5036912" y="4876284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77443E6-0152-3361-8BE5-19FB68EF5866}"/>
              </a:ext>
            </a:extLst>
          </p:cNvPr>
          <p:cNvGrpSpPr/>
          <p:nvPr/>
        </p:nvGrpSpPr>
        <p:grpSpPr>
          <a:xfrm>
            <a:off x="6096000" y="4309656"/>
            <a:ext cx="2159490" cy="795527"/>
            <a:chOff x="6254361" y="3542047"/>
            <a:chExt cx="2159490" cy="79552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BDBACB-0F19-31A7-35CA-BE0602DDBEB7}"/>
                </a:ext>
              </a:extLst>
            </p:cNvPr>
            <p:cNvSpPr txBox="1"/>
            <p:nvPr/>
          </p:nvSpPr>
          <p:spPr>
            <a:xfrm>
              <a:off x="6254361" y="3629688"/>
              <a:ext cx="1212173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if </a:t>
              </a:r>
              <a:r>
                <a:rPr lang="en-US" sz="2000" dirty="0" err="1">
                  <a:solidFill>
                    <a:schemeClr val="accent1"/>
                  </a:solidFill>
                </a:rPr>
                <a:t>stmt</a:t>
              </a:r>
              <a:r>
                <a:rPr lang="en-US" sz="2000" dirty="0">
                  <a:solidFill>
                    <a:schemeClr val="accent1"/>
                  </a:solidFill>
                </a:rPr>
                <a:t>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E1A49802-479A-73C9-85C9-0FE25675BF6F}"/>
                </a:ext>
              </a:extLst>
            </p:cNvPr>
            <p:cNvSpPr/>
            <p:nvPr/>
          </p:nvSpPr>
          <p:spPr>
            <a:xfrm rot="5400000" flipH="1">
              <a:off x="7776451" y="3533910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7E95614B-AC2A-625E-8F34-F11E8EA91AAD}"/>
                </a:ext>
              </a:extLst>
            </p:cNvPr>
            <p:cNvSpPr/>
            <p:nvPr/>
          </p:nvSpPr>
          <p:spPr>
            <a:xfrm>
              <a:off x="8211550" y="3542047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931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/>
      <p:bldP spid="30" grpId="0" animBg="1"/>
      <p:bldP spid="32" grpId="0" animBg="1"/>
      <p:bldP spid="28" grpId="0" animBg="1"/>
      <p:bldP spid="29" grpId="0" animBg="1"/>
      <p:bldP spid="3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B7B0B13-F959-4A4D-A3E1-17A957E08A52}"/>
              </a:ext>
            </a:extLst>
          </p:cNvPr>
          <p:cNvSpPr/>
          <p:nvPr/>
        </p:nvSpPr>
        <p:spPr bwMode="auto">
          <a:xfrm>
            <a:off x="6986810" y="764008"/>
            <a:ext cx="3014946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32" name="U-Turn Arrow 31">
            <a:extLst>
              <a:ext uri="{FF2B5EF4-FFF2-40B4-BE49-F238E27FC236}">
                <a16:creationId xmlns:a16="http://schemas.microsoft.com/office/drawing/2014/main" id="{9B76E8AA-CB68-B8FF-AA0E-447ADFF99EA6}"/>
              </a:ext>
            </a:extLst>
          </p:cNvPr>
          <p:cNvSpPr/>
          <p:nvPr/>
        </p:nvSpPr>
        <p:spPr>
          <a:xfrm rot="5400000" flipH="1">
            <a:off x="8774611" y="1299324"/>
            <a:ext cx="1994786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C5C5221E-1C3C-E218-DDFE-B31C423352AB}"/>
              </a:ext>
            </a:extLst>
          </p:cNvPr>
          <p:cNvSpPr/>
          <p:nvPr/>
        </p:nvSpPr>
        <p:spPr bwMode="auto">
          <a:xfrm>
            <a:off x="6986810" y="3429000"/>
            <a:ext cx="3014946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r1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move r2, r1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65" y="119871"/>
            <a:ext cx="10515600" cy="474553"/>
          </a:xfrm>
        </p:spPr>
        <p:txBody>
          <a:bodyPr/>
          <a:lstStyle/>
          <a:p>
            <a:r>
              <a:rPr lang="en-US" dirty="0"/>
              <a:t>Post-Test Guards – Do While Loop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1343504" y="922361"/>
            <a:ext cx="3289610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r1++;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2D711D-B2A9-2D26-A84F-F5E3023D7541}"/>
              </a:ext>
            </a:extLst>
          </p:cNvPr>
          <p:cNvGrpSpPr/>
          <p:nvPr/>
        </p:nvGrpSpPr>
        <p:grpSpPr>
          <a:xfrm>
            <a:off x="5376930" y="995589"/>
            <a:ext cx="2248534" cy="707888"/>
            <a:chOff x="5376930" y="995589"/>
            <a:chExt cx="2248534" cy="70788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38080A-50FF-10CA-D1A9-5E9840942408}"/>
                </a:ext>
              </a:extLst>
            </p:cNvPr>
            <p:cNvSpPr txBox="1"/>
            <p:nvPr/>
          </p:nvSpPr>
          <p:spPr>
            <a:xfrm>
              <a:off x="5376930" y="995589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77AD05F5-81C1-3897-5D1B-BC2AD7C28634}"/>
                </a:ext>
              </a:extLst>
            </p:cNvPr>
            <p:cNvSpPr/>
            <p:nvPr/>
          </p:nvSpPr>
          <p:spPr>
            <a:xfrm rot="5400000">
              <a:off x="7131898" y="1209911"/>
              <a:ext cx="159822" cy="82731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A4FF75F-5DDA-1A78-E38A-3A941206408D}"/>
              </a:ext>
            </a:extLst>
          </p:cNvPr>
          <p:cNvGrpSpPr/>
          <p:nvPr/>
        </p:nvGrpSpPr>
        <p:grpSpPr>
          <a:xfrm>
            <a:off x="5399230" y="1816949"/>
            <a:ext cx="2327384" cy="732754"/>
            <a:chOff x="5399230" y="1816949"/>
            <a:chExt cx="2327384" cy="73275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ED44B7-EFA4-0466-ECDE-F965C6ABB673}"/>
                </a:ext>
              </a:extLst>
            </p:cNvPr>
            <p:cNvSpPr txBox="1"/>
            <p:nvPr/>
          </p:nvSpPr>
          <p:spPr>
            <a:xfrm>
              <a:off x="5399230" y="184181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D2E21A90-AA46-4B6A-3681-C65C04E1D0BD}"/>
                </a:ext>
              </a:extLst>
            </p:cNvPr>
            <p:cNvSpPr/>
            <p:nvPr/>
          </p:nvSpPr>
          <p:spPr>
            <a:xfrm rot="5400000">
              <a:off x="7079745" y="1801268"/>
              <a:ext cx="141594" cy="6601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F8B48F79-A230-973A-0A63-CDEBA6E8012C}"/>
                </a:ext>
              </a:extLst>
            </p:cNvPr>
            <p:cNvSpPr/>
            <p:nvPr/>
          </p:nvSpPr>
          <p:spPr>
            <a:xfrm>
              <a:off x="7524313" y="1816949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D42A7DA-2529-1003-650B-6D3D262B3251}"/>
              </a:ext>
            </a:extLst>
          </p:cNvPr>
          <p:cNvSpPr/>
          <p:nvPr/>
        </p:nvSpPr>
        <p:spPr bwMode="auto">
          <a:xfrm>
            <a:off x="1479678" y="3648734"/>
            <a:ext cx="3017262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(r2 != r1)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4DA839-081E-7702-B51A-CC7979DD22D2}"/>
              </a:ext>
            </a:extLst>
          </p:cNvPr>
          <p:cNvGrpSpPr/>
          <p:nvPr/>
        </p:nvGrpSpPr>
        <p:grpSpPr>
          <a:xfrm>
            <a:off x="5448519" y="4562340"/>
            <a:ext cx="2089787" cy="707886"/>
            <a:chOff x="5448519" y="4562340"/>
            <a:chExt cx="2089787" cy="70788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681A9E1-E17E-C6C5-95AA-ACFAB2336C67}"/>
                </a:ext>
              </a:extLst>
            </p:cNvPr>
            <p:cNvSpPr txBox="1"/>
            <p:nvPr/>
          </p:nvSpPr>
          <p:spPr>
            <a:xfrm>
              <a:off x="5448519" y="4562340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1" name="Up Arrow 60">
              <a:extLst>
                <a:ext uri="{FF2B5EF4-FFF2-40B4-BE49-F238E27FC236}">
                  <a16:creationId xmlns:a16="http://schemas.microsoft.com/office/drawing/2014/main" id="{0E8CE203-FBA0-E6F0-4970-2BC576DC994E}"/>
                </a:ext>
              </a:extLst>
            </p:cNvPr>
            <p:cNvSpPr/>
            <p:nvPr/>
          </p:nvSpPr>
          <p:spPr>
            <a:xfrm rot="5400000">
              <a:off x="7144364" y="4876284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F32601B-5531-E038-0261-10101798EA54}"/>
              </a:ext>
            </a:extLst>
          </p:cNvPr>
          <p:cNvGrpSpPr/>
          <p:nvPr/>
        </p:nvGrpSpPr>
        <p:grpSpPr>
          <a:xfrm>
            <a:off x="5377195" y="5374196"/>
            <a:ext cx="2327384" cy="732754"/>
            <a:chOff x="5377195" y="5374196"/>
            <a:chExt cx="2327384" cy="732754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79DFF45-CE75-9B2F-7456-FA731B72A15E}"/>
                </a:ext>
              </a:extLst>
            </p:cNvPr>
            <p:cNvSpPr txBox="1"/>
            <p:nvPr/>
          </p:nvSpPr>
          <p:spPr>
            <a:xfrm>
              <a:off x="5377195" y="5399064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6" name="Up Arrow 65">
              <a:extLst>
                <a:ext uri="{FF2B5EF4-FFF2-40B4-BE49-F238E27FC236}">
                  <a16:creationId xmlns:a16="http://schemas.microsoft.com/office/drawing/2014/main" id="{E623BBC0-4906-D566-11BB-52290DFA1BA7}"/>
                </a:ext>
              </a:extLst>
            </p:cNvPr>
            <p:cNvSpPr/>
            <p:nvPr/>
          </p:nvSpPr>
          <p:spPr>
            <a:xfrm rot="5400000">
              <a:off x="7057710" y="5358515"/>
              <a:ext cx="141594" cy="6601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52E9D958-5864-CA26-E32E-4BF3BD06F2A4}"/>
                </a:ext>
              </a:extLst>
            </p:cNvPr>
            <p:cNvSpPr/>
            <p:nvPr/>
          </p:nvSpPr>
          <p:spPr>
            <a:xfrm>
              <a:off x="7502278" y="5374196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C08CD4A-8994-9046-70F4-B49DA699E272}"/>
              </a:ext>
            </a:extLst>
          </p:cNvPr>
          <p:cNvGrpSpPr/>
          <p:nvPr/>
        </p:nvGrpSpPr>
        <p:grpSpPr>
          <a:xfrm>
            <a:off x="8949289" y="1574359"/>
            <a:ext cx="3057304" cy="707886"/>
            <a:chOff x="3812439" y="4562340"/>
            <a:chExt cx="3057304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549B17E-1172-ABDD-094D-3E5F4F4BC7E9}"/>
                </a:ext>
              </a:extLst>
            </p:cNvPr>
            <p:cNvSpPr txBox="1"/>
            <p:nvPr/>
          </p:nvSpPr>
          <p:spPr>
            <a:xfrm>
              <a:off x="5448519" y="4562340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test is </a:t>
              </a:r>
              <a:r>
                <a:rPr lang="en-US" sz="2000" dirty="0">
                  <a:solidFill>
                    <a:srgbClr val="C00000"/>
                  </a:solidFill>
                </a:rPr>
                <a:t>not inverted</a:t>
              </a: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B9A43686-C05B-EBFA-15B6-3AC7AF64B427}"/>
                </a:ext>
              </a:extLst>
            </p:cNvPr>
            <p:cNvSpPr/>
            <p:nvPr/>
          </p:nvSpPr>
          <p:spPr>
            <a:xfrm rot="16200000">
              <a:off x="4565867" y="4405238"/>
              <a:ext cx="111559" cy="161841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U-Turn Arrow 30">
            <a:extLst>
              <a:ext uri="{FF2B5EF4-FFF2-40B4-BE49-F238E27FC236}">
                <a16:creationId xmlns:a16="http://schemas.microsoft.com/office/drawing/2014/main" id="{E8BA201D-68D9-DA4B-0DFF-672DF51DC608}"/>
              </a:ext>
            </a:extLst>
          </p:cNvPr>
          <p:cNvSpPr/>
          <p:nvPr/>
        </p:nvSpPr>
        <p:spPr>
          <a:xfrm rot="5400000" flipH="1">
            <a:off x="8469519" y="4128504"/>
            <a:ext cx="2200397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U-Turn Arrow 32">
            <a:extLst>
              <a:ext uri="{FF2B5EF4-FFF2-40B4-BE49-F238E27FC236}">
                <a16:creationId xmlns:a16="http://schemas.microsoft.com/office/drawing/2014/main" id="{BFDC5E60-274D-F653-92BA-9C18BF892F0C}"/>
              </a:ext>
            </a:extLst>
          </p:cNvPr>
          <p:cNvSpPr/>
          <p:nvPr/>
        </p:nvSpPr>
        <p:spPr>
          <a:xfrm rot="5400000" flipH="1">
            <a:off x="3593455" y="1449659"/>
            <a:ext cx="1032025" cy="354795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2" grpId="0" animBg="1"/>
      <p:bldP spid="64" grpId="0" animBg="1"/>
      <p:bldP spid="17" grpId="0"/>
      <p:bldP spid="56" grpId="0" animBg="1"/>
      <p:bldP spid="3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F70E383-A3C8-D54D-A029-70D74E7926B8}"/>
              </a:ext>
            </a:extLst>
          </p:cNvPr>
          <p:cNvGrpSpPr/>
          <p:nvPr/>
        </p:nvGrpSpPr>
        <p:grpSpPr>
          <a:xfrm>
            <a:off x="5444263" y="386520"/>
            <a:ext cx="6624289" cy="2628662"/>
            <a:chOff x="2912960" y="422591"/>
            <a:chExt cx="6624289" cy="2628662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BC8052A2-13F7-8247-8362-1AE4DFD13651}"/>
                </a:ext>
              </a:extLst>
            </p:cNvPr>
            <p:cNvSpPr/>
            <p:nvPr/>
          </p:nvSpPr>
          <p:spPr bwMode="auto">
            <a:xfrm>
              <a:off x="6603979" y="422591"/>
              <a:ext cx="2933270" cy="2628662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r1, 0</a:t>
              </a:r>
            </a:p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Lfor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	</a:t>
              </a: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r1, 10 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bge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Lendfr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// block code</a:t>
              </a:r>
            </a:p>
            <a:p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>
                  <a:solidFill>
                    <a:srgbClr val="00B0F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r1, r1, 1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 b </a:t>
              </a:r>
              <a:r>
                <a:rPr lang="en-US" sz="2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Lfor</a:t>
              </a:r>
              <a:r>
                <a:rPr lang="en-US" sz="2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Lendfr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</p:txBody>
        </p:sp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1AB225BC-1966-8E41-A3C9-CCBD0E70D91D}"/>
                </a:ext>
              </a:extLst>
            </p:cNvPr>
            <p:cNvSpPr/>
            <p:nvPr/>
          </p:nvSpPr>
          <p:spPr>
            <a:xfrm>
              <a:off x="2912960" y="1855305"/>
              <a:ext cx="1005823" cy="5575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30" y="200576"/>
            <a:ext cx="10515600" cy="333800"/>
          </a:xfrm>
        </p:spPr>
        <p:txBody>
          <a:bodyPr/>
          <a:lstStyle/>
          <a:p>
            <a:r>
              <a:rPr lang="en-US" dirty="0"/>
              <a:t>Program Flow – Counting (For) Loop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FFE44-7CD5-2B45-B92A-7158781899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41889" y="2697886"/>
            <a:ext cx="5281618" cy="395953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counting loop </a:t>
            </a:r>
            <a:r>
              <a:rPr lang="en-US" dirty="0"/>
              <a:t>has </a:t>
            </a:r>
            <a:r>
              <a:rPr lang="en-US" dirty="0">
                <a:solidFill>
                  <a:srgbClr val="0070C0"/>
                </a:solidFill>
              </a:rPr>
              <a:t>three parts</a:t>
            </a:r>
            <a:r>
              <a:rPr lang="en-US" dirty="0"/>
              <a:t>: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F37440"/>
                </a:solidFill>
              </a:rPr>
              <a:t>Pre-loop</a:t>
            </a:r>
            <a:r>
              <a:rPr lang="en-US" dirty="0"/>
              <a:t> setup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Pre-test loop guard </a:t>
            </a:r>
            <a:r>
              <a:rPr lang="en-US" dirty="0"/>
              <a:t>conditions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Post-loop</a:t>
            </a:r>
            <a:r>
              <a:rPr lang="en-US" dirty="0"/>
              <a:t> update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Alternative: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move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Pre-test loop guard </a:t>
            </a:r>
            <a:r>
              <a:rPr lang="en-US" sz="2000" dirty="0">
                <a:solidFill>
                  <a:srgbClr val="2C895B"/>
                </a:solidFill>
              </a:rPr>
              <a:t>before the loop</a:t>
            </a:r>
            <a:r>
              <a:rPr lang="en-US" sz="2000" dirty="0"/>
              <a:t>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Add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post-test loop guard</a:t>
            </a:r>
          </a:p>
          <a:p>
            <a:pPr lvl="1"/>
            <a:r>
              <a:rPr lang="en-US" sz="2000" i="1" dirty="0">
                <a:solidFill>
                  <a:srgbClr val="F37440"/>
                </a:solidFill>
              </a:rPr>
              <a:t>converts</a:t>
            </a:r>
            <a:r>
              <a:rPr lang="en-US" sz="2000" dirty="0"/>
              <a:t> to </a:t>
            </a:r>
            <a:r>
              <a:rPr lang="en-US" sz="2000" i="1" dirty="0">
                <a:solidFill>
                  <a:srgbClr val="2C895B"/>
                </a:solidFill>
              </a:rPr>
              <a:t>do while</a:t>
            </a:r>
            <a:endParaRPr lang="en-US" sz="2000" dirty="0"/>
          </a:p>
          <a:p>
            <a:pPr lvl="1"/>
            <a:r>
              <a:rPr lang="en-US" sz="2000" b="1" dirty="0">
                <a:solidFill>
                  <a:srgbClr val="C00000"/>
                </a:solidFill>
              </a:rPr>
              <a:t>removes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an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unconditional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branch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7FCDB8-53E0-5949-8914-0D570D8A4F30}"/>
              </a:ext>
            </a:extLst>
          </p:cNvPr>
          <p:cNvSpPr/>
          <p:nvPr/>
        </p:nvSpPr>
        <p:spPr bwMode="auto">
          <a:xfrm>
            <a:off x="513373" y="1536112"/>
            <a:ext cx="4697897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r1++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094DF87-AA91-7A41-A094-48D3BA727D62}"/>
              </a:ext>
            </a:extLst>
          </p:cNvPr>
          <p:cNvGrpSpPr/>
          <p:nvPr/>
        </p:nvGrpSpPr>
        <p:grpSpPr>
          <a:xfrm>
            <a:off x="8826603" y="3212335"/>
            <a:ext cx="3245114" cy="3278039"/>
            <a:chOff x="8798063" y="3536395"/>
            <a:chExt cx="3245114" cy="3278039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706E79A-8EBD-A241-9BC3-666617D2E9E6}"/>
                </a:ext>
              </a:extLst>
            </p:cNvPr>
            <p:cNvSpPr/>
            <p:nvPr/>
          </p:nvSpPr>
          <p:spPr bwMode="auto">
            <a:xfrm>
              <a:off x="8798063" y="3869066"/>
              <a:ext cx="3245114" cy="2945368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r1, 0</a:t>
              </a: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r1, 10 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bge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Lendfr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Ldo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// block code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>
                  <a:solidFill>
                    <a:srgbClr val="00B0F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r1, r1, 1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r1, 10</a:t>
              </a:r>
            </a:p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blt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Ldo</a:t>
              </a: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Lendfr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8BE183A-BD3D-1A41-937A-376A0A9ED824}"/>
                </a:ext>
              </a:extLst>
            </p:cNvPr>
            <p:cNvSpPr txBox="1"/>
            <p:nvPr/>
          </p:nvSpPr>
          <p:spPr>
            <a:xfrm>
              <a:off x="10390172" y="3536395"/>
              <a:ext cx="1508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70C0"/>
                  </a:solidFill>
                </a:rPr>
                <a:t>Alternative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7A8667A-A018-C09F-4921-4C27321ABEA6}"/>
              </a:ext>
            </a:extLst>
          </p:cNvPr>
          <p:cNvGrpSpPr/>
          <p:nvPr/>
        </p:nvGrpSpPr>
        <p:grpSpPr>
          <a:xfrm>
            <a:off x="1017505" y="623613"/>
            <a:ext cx="1042300" cy="911544"/>
            <a:chOff x="721836" y="690399"/>
            <a:chExt cx="1042300" cy="91154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10C6EB-3212-1548-A622-F96C26FD16A3}"/>
                </a:ext>
              </a:extLst>
            </p:cNvPr>
            <p:cNvSpPr txBox="1"/>
            <p:nvPr/>
          </p:nvSpPr>
          <p:spPr>
            <a:xfrm>
              <a:off x="721836" y="690399"/>
              <a:ext cx="104230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 loop setup</a:t>
              </a:r>
            </a:p>
          </p:txBody>
        </p:sp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A0065DDD-5416-B440-B1B2-36D42CE285B5}"/>
                </a:ext>
              </a:extLst>
            </p:cNvPr>
            <p:cNvSpPr/>
            <p:nvPr/>
          </p:nvSpPr>
          <p:spPr>
            <a:xfrm>
              <a:off x="1574930" y="1345389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AF46FE0-B209-69FC-22BA-8E5BF750E867}"/>
              </a:ext>
            </a:extLst>
          </p:cNvPr>
          <p:cNvGrpSpPr/>
          <p:nvPr/>
        </p:nvGrpSpPr>
        <p:grpSpPr>
          <a:xfrm>
            <a:off x="2412881" y="666203"/>
            <a:ext cx="1388480" cy="902885"/>
            <a:chOff x="2177316" y="690399"/>
            <a:chExt cx="1388480" cy="90288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C268137-911D-5B44-A196-213B42C925DC}"/>
                </a:ext>
              </a:extLst>
            </p:cNvPr>
            <p:cNvSpPr txBox="1"/>
            <p:nvPr/>
          </p:nvSpPr>
          <p:spPr>
            <a:xfrm>
              <a:off x="2177316" y="690399"/>
              <a:ext cx="138848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Pre-test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Loop guard</a:t>
              </a:r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3BEFF106-84E6-A543-9047-69B8515A1ACA}"/>
                </a:ext>
              </a:extLst>
            </p:cNvPr>
            <p:cNvSpPr/>
            <p:nvPr/>
          </p:nvSpPr>
          <p:spPr>
            <a:xfrm>
              <a:off x="2808779" y="1336730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D815E6-4F97-7DBE-C6E4-29D5A00DEE6C}"/>
              </a:ext>
            </a:extLst>
          </p:cNvPr>
          <p:cNvGrpSpPr/>
          <p:nvPr/>
        </p:nvGrpSpPr>
        <p:grpSpPr>
          <a:xfrm>
            <a:off x="4110775" y="669277"/>
            <a:ext cx="1180879" cy="902885"/>
            <a:chOff x="3842484" y="675791"/>
            <a:chExt cx="1180879" cy="90288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E2F2652-0639-494E-8213-568E3CB4888B}"/>
                </a:ext>
              </a:extLst>
            </p:cNvPr>
            <p:cNvSpPr txBox="1"/>
            <p:nvPr/>
          </p:nvSpPr>
          <p:spPr>
            <a:xfrm>
              <a:off x="3848088" y="675791"/>
              <a:ext cx="1175275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Post loop update</a:t>
              </a:r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FD834C8E-E6DD-2B4A-B9D0-767BA62A00B8}"/>
                </a:ext>
              </a:extLst>
            </p:cNvPr>
            <p:cNvSpPr/>
            <p:nvPr/>
          </p:nvSpPr>
          <p:spPr>
            <a:xfrm>
              <a:off x="3842484" y="1322122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94355A5-C7DD-5640-A4BF-631EB8B6371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C48C1B-67A0-3071-49F6-E7B8519FE930}"/>
              </a:ext>
            </a:extLst>
          </p:cNvPr>
          <p:cNvGrpSpPr/>
          <p:nvPr/>
        </p:nvGrpSpPr>
        <p:grpSpPr>
          <a:xfrm>
            <a:off x="6740111" y="1991926"/>
            <a:ext cx="3005241" cy="400110"/>
            <a:chOff x="4476421" y="4702608"/>
            <a:chExt cx="3005241" cy="40011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EA2AA33-584F-1C80-7434-D6165BB7D1FF}"/>
                </a:ext>
              </a:extLst>
            </p:cNvPr>
            <p:cNvSpPr txBox="1"/>
            <p:nvPr/>
          </p:nvSpPr>
          <p:spPr>
            <a:xfrm>
              <a:off x="4476421" y="4702608"/>
              <a:ext cx="210931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 loop update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57" name="Up Arrow 56">
              <a:extLst>
                <a:ext uri="{FF2B5EF4-FFF2-40B4-BE49-F238E27FC236}">
                  <a16:creationId xmlns:a16="http://schemas.microsoft.com/office/drawing/2014/main" id="{B36BFBAB-5943-7D09-402C-0048A69A603E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4A1C24C-32ED-5174-579D-5E9CD3F0F12F}"/>
              </a:ext>
            </a:extLst>
          </p:cNvPr>
          <p:cNvGrpSpPr/>
          <p:nvPr/>
        </p:nvGrpSpPr>
        <p:grpSpPr>
          <a:xfrm>
            <a:off x="6911678" y="497464"/>
            <a:ext cx="2845183" cy="400110"/>
            <a:chOff x="4636479" y="4719754"/>
            <a:chExt cx="2845183" cy="40011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CC526CB-A441-C064-38A5-487A63C4F991}"/>
                </a:ext>
              </a:extLst>
            </p:cNvPr>
            <p:cNvSpPr txBox="1"/>
            <p:nvPr/>
          </p:nvSpPr>
          <p:spPr>
            <a:xfrm>
              <a:off x="4636479" y="4719754"/>
              <a:ext cx="1931859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 loop setup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1" name="Up Arrow 60">
              <a:extLst>
                <a:ext uri="{FF2B5EF4-FFF2-40B4-BE49-F238E27FC236}">
                  <a16:creationId xmlns:a16="http://schemas.microsoft.com/office/drawing/2014/main" id="{C51A337F-DA63-5712-CBE7-E8180480EC4E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DD6BAAE-1C24-CAE3-3331-E3EC64F12C17}"/>
              </a:ext>
            </a:extLst>
          </p:cNvPr>
          <p:cNvGrpSpPr/>
          <p:nvPr/>
        </p:nvGrpSpPr>
        <p:grpSpPr>
          <a:xfrm>
            <a:off x="6254164" y="3551105"/>
            <a:ext cx="3205238" cy="400110"/>
            <a:chOff x="4276424" y="4651309"/>
            <a:chExt cx="3205238" cy="400110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D41878-B845-CC7C-DFD1-E6AC5D21EE4C}"/>
                </a:ext>
              </a:extLst>
            </p:cNvPr>
            <p:cNvSpPr txBox="1"/>
            <p:nvPr/>
          </p:nvSpPr>
          <p:spPr>
            <a:xfrm>
              <a:off x="4276424" y="4651309"/>
              <a:ext cx="2317648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Pre-loop setup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7" name="Up Arrow 66">
              <a:extLst>
                <a:ext uri="{FF2B5EF4-FFF2-40B4-BE49-F238E27FC236}">
                  <a16:creationId xmlns:a16="http://schemas.microsoft.com/office/drawing/2014/main" id="{5DE0568C-C461-40B8-06E7-5B164F6BAC7B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1423ACA-1099-91EE-C3C1-4910C4570DD3}"/>
              </a:ext>
            </a:extLst>
          </p:cNvPr>
          <p:cNvGrpSpPr/>
          <p:nvPr/>
        </p:nvGrpSpPr>
        <p:grpSpPr>
          <a:xfrm>
            <a:off x="6433152" y="5102971"/>
            <a:ext cx="3012025" cy="400110"/>
            <a:chOff x="4469637" y="4685456"/>
            <a:chExt cx="3012025" cy="400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00F4F0F-EB37-AA69-FCE0-C07BFDAD05E3}"/>
                </a:ext>
              </a:extLst>
            </p:cNvPr>
            <p:cNvSpPr txBox="1"/>
            <p:nvPr/>
          </p:nvSpPr>
          <p:spPr>
            <a:xfrm>
              <a:off x="4469637" y="4685456"/>
              <a:ext cx="212443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 loop update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73" name="Up Arrow 72">
              <a:extLst>
                <a:ext uri="{FF2B5EF4-FFF2-40B4-BE49-F238E27FC236}">
                  <a16:creationId xmlns:a16="http://schemas.microsoft.com/office/drawing/2014/main" id="{548F5135-21B4-C738-6732-84579D9AB67B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3428F1-40BC-95C3-907D-858389CBEFD8}"/>
              </a:ext>
            </a:extLst>
          </p:cNvPr>
          <p:cNvGrpSpPr/>
          <p:nvPr/>
        </p:nvGrpSpPr>
        <p:grpSpPr>
          <a:xfrm>
            <a:off x="6336016" y="1169242"/>
            <a:ext cx="3546546" cy="591530"/>
            <a:chOff x="6175143" y="1169242"/>
            <a:chExt cx="3546546" cy="59153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B27EBFD-5E5F-17D2-F5D7-A0A3A99A6307}"/>
                </a:ext>
              </a:extLst>
            </p:cNvPr>
            <p:cNvGrpSpPr/>
            <p:nvPr/>
          </p:nvGrpSpPr>
          <p:grpSpPr>
            <a:xfrm>
              <a:off x="6175143" y="1254271"/>
              <a:ext cx="3332322" cy="400110"/>
              <a:chOff x="4149339" y="4679040"/>
              <a:chExt cx="3332322" cy="400110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BB9192D-061A-1DE7-7102-551B316F93CC}"/>
                  </a:ext>
                </a:extLst>
              </p:cNvPr>
              <p:cNvSpPr txBox="1"/>
              <p:nvPr/>
            </p:nvSpPr>
            <p:spPr>
              <a:xfrm>
                <a:off x="4149339" y="4679040"/>
                <a:ext cx="2611359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4" name="Up Arrow 63">
                <a:extLst>
                  <a:ext uri="{FF2B5EF4-FFF2-40B4-BE49-F238E27FC236}">
                    <a16:creationId xmlns:a16="http://schemas.microsoft.com/office/drawing/2014/main" id="{1229BAFC-CE3F-BA08-891A-C78D95CE1C88}"/>
                  </a:ext>
                </a:extLst>
              </p:cNvPr>
              <p:cNvSpPr/>
              <p:nvPr/>
            </p:nvSpPr>
            <p:spPr>
              <a:xfrm rot="5400000">
                <a:off x="7069521" y="4547786"/>
                <a:ext cx="125767" cy="698513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A33DF842-A155-E632-6470-B087B23BFE5D}"/>
                </a:ext>
              </a:extLst>
            </p:cNvPr>
            <p:cNvSpPr/>
            <p:nvPr/>
          </p:nvSpPr>
          <p:spPr>
            <a:xfrm>
              <a:off x="9519388" y="1169242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71B222-B75A-C468-469D-16E231558FBC}"/>
              </a:ext>
            </a:extLst>
          </p:cNvPr>
          <p:cNvGrpSpPr/>
          <p:nvPr/>
        </p:nvGrpSpPr>
        <p:grpSpPr>
          <a:xfrm>
            <a:off x="6348300" y="4035957"/>
            <a:ext cx="3220579" cy="591530"/>
            <a:chOff x="6204361" y="4035957"/>
            <a:chExt cx="3220579" cy="59153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09E6B34E-625F-EC05-2D0A-6BD33ACB17B0}"/>
                </a:ext>
              </a:extLst>
            </p:cNvPr>
            <p:cNvGrpSpPr/>
            <p:nvPr/>
          </p:nvGrpSpPr>
          <p:grpSpPr>
            <a:xfrm>
              <a:off x="6204361" y="4167466"/>
              <a:ext cx="3032139" cy="400110"/>
              <a:chOff x="4545997" y="4715162"/>
              <a:chExt cx="3032139" cy="400110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3FE6DBC-8428-B370-D4A4-E6BE7B147BAA}"/>
                  </a:ext>
                </a:extLst>
              </p:cNvPr>
              <p:cNvSpPr txBox="1"/>
              <p:nvPr/>
            </p:nvSpPr>
            <p:spPr>
              <a:xfrm>
                <a:off x="4545997" y="4715162"/>
                <a:ext cx="2350908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0" name="Up Arrow 69">
                <a:extLst>
                  <a:ext uri="{FF2B5EF4-FFF2-40B4-BE49-F238E27FC236}">
                    <a16:creationId xmlns:a16="http://schemas.microsoft.com/office/drawing/2014/main" id="{CB4EF291-8CDE-1B53-D0E5-5A7CE6D90E97}"/>
                  </a:ext>
                </a:extLst>
              </p:cNvPr>
              <p:cNvSpPr/>
              <p:nvPr/>
            </p:nvSpPr>
            <p:spPr>
              <a:xfrm rot="5400000">
                <a:off x="7194178" y="4519417"/>
                <a:ext cx="120891" cy="647024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9CBB09A0-3D35-86F9-9A77-760C011393F0}"/>
                </a:ext>
              </a:extLst>
            </p:cNvPr>
            <p:cNvSpPr/>
            <p:nvPr/>
          </p:nvSpPr>
          <p:spPr>
            <a:xfrm>
              <a:off x="9222639" y="4035957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7C67E2-167B-9FAB-6389-0D47AE6A6442}"/>
              </a:ext>
            </a:extLst>
          </p:cNvPr>
          <p:cNvGrpSpPr/>
          <p:nvPr/>
        </p:nvGrpSpPr>
        <p:grpSpPr>
          <a:xfrm>
            <a:off x="5978298" y="5524400"/>
            <a:ext cx="3608647" cy="591530"/>
            <a:chOff x="5834359" y="5524400"/>
            <a:chExt cx="3608647" cy="59153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44B5141-E84B-F382-AD85-50539EC4967C}"/>
                </a:ext>
              </a:extLst>
            </p:cNvPr>
            <p:cNvGrpSpPr/>
            <p:nvPr/>
          </p:nvGrpSpPr>
          <p:grpSpPr>
            <a:xfrm>
              <a:off x="5834359" y="5657300"/>
              <a:ext cx="3388280" cy="400110"/>
              <a:chOff x="4097031" y="4668267"/>
              <a:chExt cx="3388280" cy="400110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E0A9FA8-6A9A-B090-0AAB-57BF6B961F0C}"/>
                  </a:ext>
                </a:extLst>
              </p:cNvPr>
              <p:cNvSpPr txBox="1"/>
              <p:nvPr/>
            </p:nvSpPr>
            <p:spPr>
              <a:xfrm>
                <a:off x="4097031" y="4668267"/>
                <a:ext cx="2579290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Post-test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6" name="Up Arrow 75">
                <a:extLst>
                  <a:ext uri="{FF2B5EF4-FFF2-40B4-BE49-F238E27FC236}">
                    <a16:creationId xmlns:a16="http://schemas.microsoft.com/office/drawing/2014/main" id="{FE5F1742-E546-6377-F488-ABD6B8184409}"/>
                  </a:ext>
                </a:extLst>
              </p:cNvPr>
              <p:cNvSpPr/>
              <p:nvPr/>
            </p:nvSpPr>
            <p:spPr>
              <a:xfrm rot="5400000">
                <a:off x="7011903" y="4420778"/>
                <a:ext cx="137828" cy="808989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3C71A212-D424-6968-8766-C3F342B7ED0A}"/>
                </a:ext>
              </a:extLst>
            </p:cNvPr>
            <p:cNvSpPr/>
            <p:nvPr/>
          </p:nvSpPr>
          <p:spPr>
            <a:xfrm>
              <a:off x="9240705" y="5524400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A5B549-1CEC-9064-B7D6-FA280790CFA7}"/>
              </a:ext>
            </a:extLst>
          </p:cNvPr>
          <p:cNvSpPr txBox="1"/>
          <p:nvPr/>
        </p:nvSpPr>
        <p:spPr>
          <a:xfrm>
            <a:off x="-1244184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460698-C1E0-DD76-9894-D4409D1154C0}"/>
              </a:ext>
            </a:extLst>
          </p:cNvPr>
          <p:cNvSpPr txBox="1"/>
          <p:nvPr/>
        </p:nvSpPr>
        <p:spPr>
          <a:xfrm>
            <a:off x="-142407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7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CEBDF-B7CF-327C-CA94-64E4B801298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69963" y="4631652"/>
            <a:ext cx="5534647" cy="187921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Nest loop blocks as you would in C or Java</a:t>
            </a:r>
          </a:p>
          <a:p>
            <a:r>
              <a:rPr lang="en-US" dirty="0">
                <a:solidFill>
                  <a:srgbClr val="FF0000"/>
                </a:solidFill>
              </a:rPr>
              <a:t>Do not branch into the middle of a loop</a:t>
            </a:r>
            <a:r>
              <a:rPr lang="en-US" dirty="0"/>
              <a:t>, this is hard to read and is prone to errors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4F1E24-14E0-DF48-C5A6-7B55A6F74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loops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C727E7E-53DB-F121-0CD0-FBB8E6127D38}"/>
              </a:ext>
            </a:extLst>
          </p:cNvPr>
          <p:cNvSpPr/>
          <p:nvPr/>
        </p:nvSpPr>
        <p:spPr bwMode="auto">
          <a:xfrm>
            <a:off x="810538" y="889830"/>
            <a:ext cx="457973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r3++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0;</a:t>
            </a:r>
          </a:p>
          <a:p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do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 = r0 +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r2 + r1;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r5 = r0;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8DA7C7-E7C6-14D1-188B-4990677A51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68944E4-BB63-7FA4-CB86-ACCEC3E1F6ED}"/>
              </a:ext>
            </a:extLst>
          </p:cNvPr>
          <p:cNvGrpSpPr/>
          <p:nvPr/>
        </p:nvGrpSpPr>
        <p:grpSpPr>
          <a:xfrm>
            <a:off x="5884333" y="95561"/>
            <a:ext cx="5956410" cy="6682442"/>
            <a:chOff x="6121409" y="0"/>
            <a:chExt cx="5956410" cy="668244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4B9F323-1204-F356-3F9B-BA9DA43534F9}"/>
                </a:ext>
              </a:extLst>
            </p:cNvPr>
            <p:cNvSpPr/>
            <p:nvPr/>
          </p:nvSpPr>
          <p:spPr bwMode="auto">
            <a:xfrm>
              <a:off x="6480855" y="0"/>
              <a:ext cx="5596964" cy="6682442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r3, 0</a:t>
              </a: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Lfor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r3, 10	// loop guard</a:t>
              </a: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bge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0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Lendfor</a:t>
              </a:r>
              <a:endPara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r0, 0</a:t>
              </a:r>
            </a:p>
            <a:p>
              <a:endPara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Ldo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r0, r0, r1</a:t>
              </a:r>
            </a:p>
            <a:p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r1, r1, 1</a:t>
              </a:r>
            </a:p>
            <a:p>
              <a:endPara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r1, 10   // loop guard</a:t>
              </a:r>
            </a:p>
            <a:p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blt</a:t>
              </a:r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0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Ldo</a:t>
              </a:r>
              <a:r>
                <a:rPr lang="en-US" sz="20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endPara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</a:p>
            <a:p>
              <a:r>
                <a:rPr lang="en-US" sz="20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// fall through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r2, r2, r1 </a:t>
              </a:r>
            </a:p>
            <a:p>
              <a:endPara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r3, r3, 1 // loop iteration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b .</a:t>
              </a:r>
              <a:r>
                <a:rPr lang="en-US" sz="20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Lfor</a:t>
              </a:r>
              <a:endPara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Lendfor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r5, r0</a:t>
              </a:r>
            </a:p>
          </p:txBody>
        </p:sp>
        <p:sp>
          <p:nvSpPr>
            <p:cNvPr id="11" name="U-Turn Arrow 10">
              <a:extLst>
                <a:ext uri="{FF2B5EF4-FFF2-40B4-BE49-F238E27FC236}">
                  <a16:creationId xmlns:a16="http://schemas.microsoft.com/office/drawing/2014/main" id="{C5294C25-3E79-9E46-4E5E-80B056787D13}"/>
                </a:ext>
              </a:extLst>
            </p:cNvPr>
            <p:cNvSpPr/>
            <p:nvPr/>
          </p:nvSpPr>
          <p:spPr>
            <a:xfrm rot="5400000" flipH="1" flipV="1">
              <a:off x="5941755" y="2821755"/>
              <a:ext cx="1621926" cy="835743"/>
            </a:xfrm>
            <a:prstGeom prst="uturnArrow">
              <a:avLst>
                <a:gd name="adj1" fmla="val 4865"/>
                <a:gd name="adj2" fmla="val 7510"/>
                <a:gd name="adj3" fmla="val 20789"/>
                <a:gd name="adj4" fmla="val 42454"/>
                <a:gd name="adj5" fmla="val 4368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U-Turn Arrow 13">
              <a:extLst>
                <a:ext uri="{FF2B5EF4-FFF2-40B4-BE49-F238E27FC236}">
                  <a16:creationId xmlns:a16="http://schemas.microsoft.com/office/drawing/2014/main" id="{2E8498B2-AB69-45F8-EE43-0F6AB87B08D5}"/>
                </a:ext>
              </a:extLst>
            </p:cNvPr>
            <p:cNvSpPr/>
            <p:nvPr/>
          </p:nvSpPr>
          <p:spPr>
            <a:xfrm rot="5400000" flipH="1" flipV="1">
              <a:off x="3971118" y="2654791"/>
              <a:ext cx="5349762" cy="1049180"/>
            </a:xfrm>
            <a:prstGeom prst="uturnArrow">
              <a:avLst>
                <a:gd name="adj1" fmla="val 4865"/>
                <a:gd name="adj2" fmla="val 7510"/>
                <a:gd name="adj3" fmla="val 20789"/>
                <a:gd name="adj4" fmla="val 42454"/>
                <a:gd name="adj5" fmla="val 62999"/>
              </a:avLst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5" name="U-Turn Arrow 14">
            <a:extLst>
              <a:ext uri="{FF2B5EF4-FFF2-40B4-BE49-F238E27FC236}">
                <a16:creationId xmlns:a16="http://schemas.microsoft.com/office/drawing/2014/main" id="{FEB324A9-5723-D82F-C407-B386A594D293}"/>
              </a:ext>
            </a:extLst>
          </p:cNvPr>
          <p:cNvSpPr/>
          <p:nvPr/>
        </p:nvSpPr>
        <p:spPr>
          <a:xfrm rot="5400000" flipH="1" flipV="1">
            <a:off x="1011939" y="2175255"/>
            <a:ext cx="647538" cy="437536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-Turn Arrow 15">
            <a:extLst>
              <a:ext uri="{FF2B5EF4-FFF2-40B4-BE49-F238E27FC236}">
                <a16:creationId xmlns:a16="http://schemas.microsoft.com/office/drawing/2014/main" id="{F36F2BA2-C8BF-7C1A-E8A6-60C46E5E46F2}"/>
              </a:ext>
            </a:extLst>
          </p:cNvPr>
          <p:cNvSpPr/>
          <p:nvPr/>
        </p:nvSpPr>
        <p:spPr>
          <a:xfrm rot="5400000" flipH="1" flipV="1">
            <a:off x="-720389" y="2269837"/>
            <a:ext cx="2898142" cy="464210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8672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60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4D6A-DEEC-8A2E-DCA2-321A28A7DB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8397" y="1405966"/>
            <a:ext cx="5067512" cy="228781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It is hard to understand and debug loops when you </a:t>
            </a:r>
            <a:r>
              <a:rPr lang="en-US" sz="2400" dirty="0">
                <a:solidFill>
                  <a:srgbClr val="FF0000"/>
                </a:solidFill>
              </a:rPr>
              <a:t>branch into the middle of a loop</a:t>
            </a:r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dirty="0"/>
              <a:t>Keep loops proper nested</a:t>
            </a: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8541"/>
            <a:ext cx="11987939" cy="551042"/>
          </a:xfrm>
        </p:spPr>
        <p:txBody>
          <a:bodyPr/>
          <a:lstStyle/>
          <a:p>
            <a:r>
              <a:rPr lang="en-US" dirty="0"/>
              <a:t>Keep loops Properly Nested: </a:t>
            </a:r>
            <a:br>
              <a:rPr lang="en-US" dirty="0"/>
            </a:br>
            <a:r>
              <a:rPr lang="en-US" dirty="0"/>
              <a:t>	Do not branch into the middle of a loop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127945-83BD-FE40-B013-ACB3254F8897}"/>
              </a:ext>
            </a:extLst>
          </p:cNvPr>
          <p:cNvSpPr/>
          <p:nvPr/>
        </p:nvSpPr>
        <p:spPr bwMode="auto">
          <a:xfrm>
            <a:off x="7417840" y="1344817"/>
            <a:ext cx="4451790" cy="503562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Do not do the following:</a:t>
            </a:r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.Lloop1: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.Lloop2: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r2, r2,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r2, r1, r3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.Lloop1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.Lend1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r3, r3,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r2, 20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.Lloop2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.Lend1: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61D44D4D-9ADD-CBDD-6917-59A746B7C669}"/>
              </a:ext>
            </a:extLst>
          </p:cNvPr>
          <p:cNvSpPr/>
          <p:nvPr/>
        </p:nvSpPr>
        <p:spPr>
          <a:xfrm rot="5400000" flipH="1" flipV="1">
            <a:off x="6138871" y="2315437"/>
            <a:ext cx="2240163" cy="1468325"/>
          </a:xfrm>
          <a:prstGeom prst="uturnArrow">
            <a:avLst>
              <a:gd name="adj1" fmla="val 4865"/>
              <a:gd name="adj2" fmla="val 6881"/>
              <a:gd name="adj3" fmla="val 20789"/>
              <a:gd name="adj4" fmla="val 42454"/>
              <a:gd name="adj5" fmla="val 609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37BF2509-CAEF-0674-A12B-6F5C1DA85B2E}"/>
              </a:ext>
            </a:extLst>
          </p:cNvPr>
          <p:cNvSpPr/>
          <p:nvPr/>
        </p:nvSpPr>
        <p:spPr>
          <a:xfrm rot="5400000" flipH="1" flipV="1">
            <a:off x="6203837" y="3677160"/>
            <a:ext cx="2962111" cy="985041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5249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U-Turn Arrow 12">
            <a:extLst>
              <a:ext uri="{FF2B5EF4-FFF2-40B4-BE49-F238E27FC236}">
                <a16:creationId xmlns:a16="http://schemas.microsoft.com/office/drawing/2014/main" id="{76A5C918-4252-89D7-C767-F6FAFB60E5E0}"/>
              </a:ext>
            </a:extLst>
          </p:cNvPr>
          <p:cNvSpPr/>
          <p:nvPr/>
        </p:nvSpPr>
        <p:spPr>
          <a:xfrm rot="5400000" flipV="1">
            <a:off x="6454021" y="4466604"/>
            <a:ext cx="1524906" cy="1809031"/>
          </a:xfrm>
          <a:prstGeom prst="uturnArrow">
            <a:avLst>
              <a:gd name="adj1" fmla="val 4865"/>
              <a:gd name="adj2" fmla="val 6464"/>
              <a:gd name="adj3" fmla="val 20789"/>
              <a:gd name="adj4" fmla="val 42454"/>
              <a:gd name="adj5" fmla="val 7531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9B9769-5D6D-478E-11B9-18B7F7C41555}"/>
              </a:ext>
            </a:extLst>
          </p:cNvPr>
          <p:cNvSpPr txBox="1"/>
          <p:nvPr/>
        </p:nvSpPr>
        <p:spPr>
          <a:xfrm>
            <a:off x="3029477" y="4186061"/>
            <a:ext cx="382910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Bad practice: branch into loop body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3C2A3782-544B-1015-065C-CD5AAAC97F48}"/>
              </a:ext>
            </a:extLst>
          </p:cNvPr>
          <p:cNvSpPr/>
          <p:nvPr/>
        </p:nvSpPr>
        <p:spPr>
          <a:xfrm rot="10800000">
            <a:off x="10141528" y="5650736"/>
            <a:ext cx="350997" cy="13539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8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 animBg="1"/>
      <p:bldP spid="5" grpId="0" animBg="1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1304"/>
            <a:ext cx="7382010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83363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1.05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22727E5-5B15-724E-826E-36ABEDEC895F}"/>
              </a:ext>
            </a:extLst>
          </p:cNvPr>
          <p:cNvSpPr txBox="1">
            <a:spLocks/>
          </p:cNvSpPr>
          <p:nvPr/>
        </p:nvSpPr>
        <p:spPr>
          <a:xfrm>
            <a:off x="3556084" y="2212429"/>
            <a:ext cx="4689091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16 – November 10, 2022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E8581D4-3240-B84B-B927-EFFED5BE8CCD}"/>
              </a:ext>
            </a:extLst>
          </p:cNvPr>
          <p:cNvSpPr txBox="1">
            <a:spLocks/>
          </p:cNvSpPr>
          <p:nvPr/>
        </p:nvSpPr>
        <p:spPr>
          <a:xfrm>
            <a:off x="3832850" y="1427672"/>
            <a:ext cx="4135559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Aarch32 Assembly – Part 2</a:t>
            </a:r>
          </a:p>
        </p:txBody>
      </p:sp>
    </p:spTree>
    <p:extLst>
      <p:ext uri="{BB962C8B-B14F-4D97-AF65-F5344CB8AC3E}">
        <p14:creationId xmlns:p14="http://schemas.microsoft.com/office/powerpoint/2010/main" val="596482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4B27F2-82A8-A243-B4D3-D75F53533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0664759" cy="715294"/>
          </a:xfrm>
        </p:spPr>
        <p:txBody>
          <a:bodyPr/>
          <a:lstStyle/>
          <a:p>
            <a:r>
              <a:rPr lang="en-US" dirty="0"/>
              <a:t>Examples: Guards (Conditional Tests) and their Inverse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321EF91-DC89-0340-8820-655F2B251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497779"/>
              </p:ext>
            </p:extLst>
          </p:nvPr>
        </p:nvGraphicFramePr>
        <p:xfrm>
          <a:off x="1500711" y="1472463"/>
          <a:ext cx="7620720" cy="374923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957280">
                  <a:extLst>
                    <a:ext uri="{9D8B030D-6E8A-4147-A177-3AD203B41FA5}">
                      <a16:colId xmlns:a16="http://schemas.microsoft.com/office/drawing/2014/main" val="3190928411"/>
                    </a:ext>
                  </a:extLst>
                </a:gridCol>
                <a:gridCol w="4663440">
                  <a:extLst>
                    <a:ext uri="{9D8B030D-6E8A-4147-A177-3AD203B41FA5}">
                      <a16:colId xmlns:a16="http://schemas.microsoft.com/office/drawing/2014/main" val="1511193355"/>
                    </a:ext>
                  </a:extLst>
                </a:gridCol>
              </a:tblGrid>
              <a:tr h="64027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Compare in C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89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"Inverse" </a:t>
                      </a:r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Compare in 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74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813829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84198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00304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34276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91361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155174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33965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B6FF521-5B73-FD4C-82B1-4555509CB9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098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60BCBE-32F3-014F-8FA8-ABEBEA6364F5}"/>
              </a:ext>
            </a:extLst>
          </p:cNvPr>
          <p:cNvSpPr/>
          <p:nvPr/>
        </p:nvSpPr>
        <p:spPr>
          <a:xfrm>
            <a:off x="1624875" y="926690"/>
            <a:ext cx="8376567" cy="35136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E2C669A-4162-FBA3-6C9B-F12238A192E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65782" y="4565280"/>
            <a:ext cx="7509986" cy="19915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Bitwise operators are applied independently to each of the </a:t>
            </a:r>
            <a:r>
              <a:rPr lang="en-US" sz="2400" u="sng" dirty="0"/>
              <a:t>corresponding</a:t>
            </a:r>
            <a:r>
              <a:rPr lang="en-US" sz="2400" dirty="0"/>
              <a:t> bit positions in each variable</a:t>
            </a: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Each bit position of the result depends </a:t>
            </a:r>
            <a:r>
              <a:rPr lang="en-US" sz="2400" u="sng" dirty="0">
                <a:solidFill>
                  <a:srgbClr val="0070C0"/>
                </a:solidFill>
              </a:rPr>
              <a:t>only</a:t>
            </a:r>
            <a:r>
              <a:rPr lang="en-US" sz="2400" dirty="0">
                <a:solidFill>
                  <a:srgbClr val="0070C0"/>
                </a:solidFill>
              </a:rPr>
              <a:t> on bits in the </a:t>
            </a:r>
            <a:r>
              <a:rPr lang="en-US" sz="2400" dirty="0">
                <a:solidFill>
                  <a:srgbClr val="FF0000"/>
                </a:solidFill>
              </a:rPr>
              <a:t>same bit position </a:t>
            </a:r>
            <a:r>
              <a:rPr lang="en-US" sz="2400" dirty="0">
                <a:solidFill>
                  <a:srgbClr val="0070C0"/>
                </a:solidFill>
              </a:rPr>
              <a:t>within the operands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709085-9307-6D4B-B06A-39EF6856E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Bitwise Operation?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872F68-0764-0046-BFC3-99F5DDCBA0E3}"/>
              </a:ext>
            </a:extLst>
          </p:cNvPr>
          <p:cNvGraphicFramePr>
            <a:graphicFrameLocks noGrp="1"/>
          </p:cNvGraphicFramePr>
          <p:nvPr/>
        </p:nvGraphicFramePr>
        <p:xfrm>
          <a:off x="1624875" y="1287400"/>
          <a:ext cx="7800834" cy="2794275"/>
        </p:xfrm>
        <a:graphic>
          <a:graphicData uri="http://schemas.openxmlformats.org/drawingml/2006/table">
            <a:tbl>
              <a:tblPr firstRow="1" firstCol="1" bandRow="1"/>
              <a:tblGrid>
                <a:gridCol w="1472746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  <p:sp>
        <p:nvSpPr>
          <p:cNvPr id="7" name="Down Arrow 6">
            <a:extLst>
              <a:ext uri="{FF2B5EF4-FFF2-40B4-BE49-F238E27FC236}">
                <a16:creationId xmlns:a16="http://schemas.microsoft.com/office/drawing/2014/main" id="{A3D76139-EC38-7E40-984F-62F5B9B98767}"/>
              </a:ext>
            </a:extLst>
          </p:cNvPr>
          <p:cNvSpPr/>
          <p:nvPr/>
        </p:nvSpPr>
        <p:spPr>
          <a:xfrm>
            <a:off x="5786933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FD456A-70FA-BC44-B488-BBDE7A6BAE27}"/>
              </a:ext>
            </a:extLst>
          </p:cNvPr>
          <p:cNvSpPr/>
          <p:nvPr/>
        </p:nvSpPr>
        <p:spPr>
          <a:xfrm>
            <a:off x="5444216" y="1146677"/>
            <a:ext cx="853446" cy="306318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8E944E-EB7C-9B41-933F-1BE01483FA5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28A59B0-B994-5D4A-BBDF-ECCE0802B64A}"/>
              </a:ext>
            </a:extLst>
          </p:cNvPr>
          <p:cNvSpPr/>
          <p:nvPr/>
        </p:nvSpPr>
        <p:spPr>
          <a:xfrm>
            <a:off x="6611696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8472BBB-2B9E-1647-9B01-8CCCE2860FC9}"/>
              </a:ext>
            </a:extLst>
          </p:cNvPr>
          <p:cNvSpPr/>
          <p:nvPr/>
        </p:nvSpPr>
        <p:spPr>
          <a:xfrm>
            <a:off x="735415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F68563D0-4A9A-284B-950E-ADC4BE2619AC}"/>
              </a:ext>
            </a:extLst>
          </p:cNvPr>
          <p:cNvSpPr/>
          <p:nvPr/>
        </p:nvSpPr>
        <p:spPr>
          <a:xfrm>
            <a:off x="819828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6753670E-4433-2F4B-AB3D-CB2A7D02E2D4}"/>
              </a:ext>
            </a:extLst>
          </p:cNvPr>
          <p:cNvSpPr/>
          <p:nvPr/>
        </p:nvSpPr>
        <p:spPr>
          <a:xfrm>
            <a:off x="9021700" y="307285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B858A4B3-7423-824C-8374-929750E1AEC4}"/>
              </a:ext>
            </a:extLst>
          </p:cNvPr>
          <p:cNvSpPr/>
          <p:nvPr/>
        </p:nvSpPr>
        <p:spPr>
          <a:xfrm>
            <a:off x="3428365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0FC16365-B0EC-6344-B409-49AC67FAFB0E}"/>
              </a:ext>
            </a:extLst>
          </p:cNvPr>
          <p:cNvSpPr/>
          <p:nvPr/>
        </p:nvSpPr>
        <p:spPr>
          <a:xfrm>
            <a:off x="4188775" y="3083750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F4BA9528-03F3-CE47-8E9F-010EF50C3A3E}"/>
              </a:ext>
            </a:extLst>
          </p:cNvPr>
          <p:cNvSpPr/>
          <p:nvPr/>
        </p:nvSpPr>
        <p:spPr>
          <a:xfrm>
            <a:off x="4987520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90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45" y="131641"/>
            <a:ext cx="10515600" cy="381731"/>
          </a:xfrm>
        </p:spPr>
        <p:txBody>
          <a:bodyPr/>
          <a:lstStyle/>
          <a:p>
            <a:r>
              <a:rPr lang="en-US" dirty="0"/>
              <a:t>Bitwise (Bit to Bit) Operators in C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09E628-A636-794A-84EB-46F5519AEB8C}"/>
              </a:ext>
            </a:extLst>
          </p:cNvPr>
          <p:cNvGraphicFramePr>
            <a:graphicFrameLocks noGrp="1"/>
          </p:cNvGraphicFramePr>
          <p:nvPr/>
        </p:nvGraphicFramePr>
        <p:xfrm>
          <a:off x="5528263" y="1241862"/>
          <a:ext cx="2628215" cy="20728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00858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782990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144367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672B2D0-6918-154D-B8D8-418EE8E843CF}"/>
              </a:ext>
            </a:extLst>
          </p:cNvPr>
          <p:cNvSpPr/>
          <p:nvPr/>
        </p:nvSpPr>
        <p:spPr>
          <a:xfrm>
            <a:off x="5692054" y="860996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F219DB-00A0-784D-951C-BB0478B9E130}"/>
              </a:ext>
            </a:extLst>
          </p:cNvPr>
          <p:cNvSpPr/>
          <p:nvPr/>
        </p:nvSpPr>
        <p:spPr>
          <a:xfrm>
            <a:off x="5550373" y="3327545"/>
            <a:ext cx="26516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| </a:t>
            </a:r>
            <a:r>
              <a:rPr lang="en-US" sz="1600" dirty="0">
                <a:cs typeface="Consolas" panose="020B0609020204030204" pitchFamily="49" charset="0"/>
              </a:rPr>
              <a:t>with 1 to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1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| </a:t>
            </a:r>
            <a:r>
              <a:rPr lang="en-US" sz="1600" dirty="0">
                <a:cs typeface="Consolas" panose="020B0609020204030204" pitchFamily="49" charset="0"/>
              </a:rPr>
              <a:t>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0 to 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414728" y="1241862"/>
          <a:ext cx="1801424" cy="1311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334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082090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414728" y="841752"/>
            <a:ext cx="18774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a;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30FA055-8D90-F845-9099-EE5E0DD45CC2}"/>
              </a:ext>
            </a:extLst>
          </p:cNvPr>
          <p:cNvGraphicFramePr>
            <a:graphicFrameLocks noGrp="1"/>
          </p:cNvGraphicFramePr>
          <p:nvPr/>
        </p:nvGraphicFramePr>
        <p:xfrm>
          <a:off x="8651675" y="1261106"/>
          <a:ext cx="2744035" cy="1981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1584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898008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030185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b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 ^ b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5E6B1204-99CF-F645-BC3F-1032DABB6E67}"/>
              </a:ext>
            </a:extLst>
          </p:cNvPr>
          <p:cNvSpPr/>
          <p:nvPr/>
        </p:nvSpPr>
        <p:spPr>
          <a:xfrm>
            <a:off x="8537158" y="860996"/>
            <a:ext cx="3147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 </a:t>
            </a:r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//EOR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750066-A35C-4F4A-B58D-7759EFDEBBB6}"/>
              </a:ext>
            </a:extLst>
          </p:cNvPr>
          <p:cNvSpPr/>
          <p:nvPr/>
        </p:nvSpPr>
        <p:spPr>
          <a:xfrm>
            <a:off x="9061308" y="3230545"/>
            <a:ext cx="27142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^</a:t>
            </a:r>
            <a:r>
              <a:rPr lang="en-US" sz="1600" dirty="0">
                <a:cs typeface="Consolas" panose="020B0609020204030204" pitchFamily="49" charset="0"/>
              </a:rPr>
              <a:t> with 1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will flip the bit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^ </a:t>
            </a:r>
            <a:r>
              <a:rPr lang="en-US" sz="1600" dirty="0">
                <a:cs typeface="Consolas" panose="020B0609020204030204" pitchFamily="49" charset="0"/>
              </a:rPr>
              <a:t>with 0 to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4B1C903-242F-5944-94AE-9AD09E18F7A1}"/>
              </a:ext>
            </a:extLst>
          </p:cNvPr>
          <p:cNvGraphicFramePr>
            <a:graphicFrameLocks noGrp="1"/>
          </p:cNvGraphicFramePr>
          <p:nvPr/>
        </p:nvGraphicFramePr>
        <p:xfrm>
          <a:off x="2660091" y="1247506"/>
          <a:ext cx="2480781" cy="1981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0734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799661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030386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 &amp; 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88C63CF1-9D02-4A4E-9EAF-37553E064B50}"/>
              </a:ext>
            </a:extLst>
          </p:cNvPr>
          <p:cNvSpPr/>
          <p:nvPr/>
        </p:nvSpPr>
        <p:spPr>
          <a:xfrm>
            <a:off x="2787642" y="891126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39A18B-4B9C-7C48-9143-AB59277A0D97}"/>
              </a:ext>
            </a:extLst>
          </p:cNvPr>
          <p:cNvSpPr/>
          <p:nvPr/>
        </p:nvSpPr>
        <p:spPr>
          <a:xfrm>
            <a:off x="2566812" y="3281728"/>
            <a:ext cx="27414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&amp;</a:t>
            </a:r>
            <a:r>
              <a:rPr lang="en-US" sz="1600" dirty="0">
                <a:cs typeface="Consolas" panose="020B0609020204030204" pitchFamily="49" charset="0"/>
              </a:rPr>
              <a:t> 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&amp;</a:t>
            </a:r>
            <a:r>
              <a:rPr lang="en-US" sz="1600" dirty="0">
                <a:cs typeface="Consolas" panose="020B0609020204030204" pitchFamily="49" charset="0"/>
              </a:rPr>
              <a:t> 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0 to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32794A8-C8A8-4D4B-8FE2-2A3F5DDB52C1}"/>
              </a:ext>
            </a:extLst>
          </p:cNvPr>
          <p:cNvGrpSpPr/>
          <p:nvPr/>
        </p:nvGrpSpPr>
        <p:grpSpPr>
          <a:xfrm>
            <a:off x="3170548" y="4095501"/>
            <a:ext cx="1371599" cy="2234618"/>
            <a:chOff x="3149761" y="3400640"/>
            <a:chExt cx="1371599" cy="2234618"/>
          </a:xfrm>
        </p:grpSpPr>
        <p:sp>
          <p:nvSpPr>
            <p:cNvPr id="17" name="0110…">
              <a:extLst>
                <a:ext uri="{FF2B5EF4-FFF2-40B4-BE49-F238E27FC236}">
                  <a16:creationId xmlns:a16="http://schemas.microsoft.com/office/drawing/2014/main" id="{B8D2482E-D791-184B-963D-83F0F0A9E553}"/>
                </a:ext>
              </a:extLst>
            </p:cNvPr>
            <p:cNvSpPr txBox="1"/>
            <p:nvPr/>
          </p:nvSpPr>
          <p:spPr>
            <a:xfrm>
              <a:off x="3149761" y="4055338"/>
              <a:ext cx="1371599" cy="1579920"/>
            </a:xfrm>
            <a:prstGeom prst="rect">
              <a:avLst/>
            </a:prstGeom>
            <a:ln w="63500">
              <a:solidFill>
                <a:schemeClr val="accent3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EA2555-7F2B-5F4D-9BD6-BFD73A2D7C40}"/>
                </a:ext>
              </a:extLst>
            </p:cNvPr>
            <p:cNvSpPr txBox="1"/>
            <p:nvPr/>
          </p:nvSpPr>
          <p:spPr>
            <a:xfrm>
              <a:off x="3337541" y="3400640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9D43442-DB2F-9E41-8FFC-8EA7019833CF}"/>
              </a:ext>
            </a:extLst>
          </p:cNvPr>
          <p:cNvGrpSpPr/>
          <p:nvPr/>
        </p:nvGrpSpPr>
        <p:grpSpPr>
          <a:xfrm>
            <a:off x="6146999" y="4167972"/>
            <a:ext cx="1371599" cy="2162147"/>
            <a:chOff x="6365017" y="3424804"/>
            <a:chExt cx="1371599" cy="2162147"/>
          </a:xfrm>
        </p:grpSpPr>
        <p:sp>
          <p:nvSpPr>
            <p:cNvPr id="18" name="0110…">
              <a:extLst>
                <a:ext uri="{FF2B5EF4-FFF2-40B4-BE49-F238E27FC236}">
                  <a16:creationId xmlns:a16="http://schemas.microsoft.com/office/drawing/2014/main" id="{64ADD697-5A81-C54F-B92B-0897FB697B12}"/>
                </a:ext>
              </a:extLst>
            </p:cNvPr>
            <p:cNvSpPr txBox="1"/>
            <p:nvPr/>
          </p:nvSpPr>
          <p:spPr>
            <a:xfrm>
              <a:off x="6365017" y="4007031"/>
              <a:ext cx="1371599" cy="1579920"/>
            </a:xfrm>
            <a:prstGeom prst="rect">
              <a:avLst/>
            </a:prstGeom>
            <a:ln w="63500">
              <a:solidFill>
                <a:schemeClr val="accent5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|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31B3545-E2C1-214B-8621-B6A0850C0551}"/>
                </a:ext>
              </a:extLst>
            </p:cNvPr>
            <p:cNvSpPr txBox="1"/>
            <p:nvPr/>
          </p:nvSpPr>
          <p:spPr>
            <a:xfrm>
              <a:off x="6555025" y="3424804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425D71-13B7-EF41-863B-1E24A0B3D61C}"/>
              </a:ext>
            </a:extLst>
          </p:cNvPr>
          <p:cNvGrpSpPr/>
          <p:nvPr/>
        </p:nvGrpSpPr>
        <p:grpSpPr>
          <a:xfrm>
            <a:off x="9337893" y="4152575"/>
            <a:ext cx="1371598" cy="2145990"/>
            <a:chOff x="9671147" y="3451048"/>
            <a:chExt cx="1371598" cy="2145990"/>
          </a:xfrm>
        </p:grpSpPr>
        <p:sp>
          <p:nvSpPr>
            <p:cNvPr id="19" name="0110…">
              <a:extLst>
                <a:ext uri="{FF2B5EF4-FFF2-40B4-BE49-F238E27FC236}">
                  <a16:creationId xmlns:a16="http://schemas.microsoft.com/office/drawing/2014/main" id="{85740D18-595B-744A-9C20-C00EDF85869D}"/>
                </a:ext>
              </a:extLst>
            </p:cNvPr>
            <p:cNvSpPr txBox="1"/>
            <p:nvPr/>
          </p:nvSpPr>
          <p:spPr>
            <a:xfrm>
              <a:off x="9671147" y="4017118"/>
              <a:ext cx="1371598" cy="1579920"/>
            </a:xfrm>
            <a:prstGeom prst="rect">
              <a:avLst/>
            </a:prstGeom>
            <a:ln w="63500">
              <a:solidFill>
                <a:schemeClr val="accent4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^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D61E24-E9E2-1E42-BB24-034C7BCE1AE6}"/>
                </a:ext>
              </a:extLst>
            </p:cNvPr>
            <p:cNvSpPr txBox="1"/>
            <p:nvPr/>
          </p:nvSpPr>
          <p:spPr>
            <a:xfrm>
              <a:off x="9837150" y="3451048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FD85BE-E0DC-B84D-933D-5113E0976C38}"/>
              </a:ext>
            </a:extLst>
          </p:cNvPr>
          <p:cNvGrpSpPr/>
          <p:nvPr/>
        </p:nvGrpSpPr>
        <p:grpSpPr>
          <a:xfrm>
            <a:off x="514789" y="4103868"/>
            <a:ext cx="1403333" cy="2214265"/>
            <a:chOff x="494002" y="3409007"/>
            <a:chExt cx="1403333" cy="2214265"/>
          </a:xfrm>
        </p:grpSpPr>
        <p:sp>
          <p:nvSpPr>
            <p:cNvPr id="20" name="~ 1100…">
              <a:extLst>
                <a:ext uri="{FF2B5EF4-FFF2-40B4-BE49-F238E27FC236}">
                  <a16:creationId xmlns:a16="http://schemas.microsoft.com/office/drawing/2014/main" id="{4B4207BF-1318-7943-9D3F-03C8941596D9}"/>
                </a:ext>
              </a:extLst>
            </p:cNvPr>
            <p:cNvSpPr txBox="1"/>
            <p:nvPr/>
          </p:nvSpPr>
          <p:spPr>
            <a:xfrm>
              <a:off x="494002" y="4043352"/>
              <a:ext cx="1371598" cy="1579920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endParaRPr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~</a:t>
              </a: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DE6859-B136-B842-AB4B-FA016895BDA3}"/>
                </a:ext>
              </a:extLst>
            </p:cNvPr>
            <p:cNvSpPr txBox="1"/>
            <p:nvPr/>
          </p:nvSpPr>
          <p:spPr>
            <a:xfrm>
              <a:off x="826208" y="3409007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NOT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5323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  <p:bldP spid="13" grpId="0"/>
      <p:bldP spid="14" grpId="0"/>
      <p:bldP spid="3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39" y="236789"/>
            <a:ext cx="10515600" cy="381731"/>
          </a:xfrm>
        </p:spPr>
        <p:txBody>
          <a:bodyPr/>
          <a:lstStyle/>
          <a:p>
            <a:r>
              <a:rPr lang="en-US" dirty="0"/>
              <a:t>Bitwise Not (vs Boolean Not)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5946530" y="319794"/>
          <a:ext cx="2657111" cy="1433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02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596089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2715179" y="826196"/>
            <a:ext cx="290336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C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output = ~a;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B5AD994C-DE5C-40F7-FC0B-FA508E7C81B2}"/>
              </a:ext>
            </a:extLst>
          </p:cNvPr>
          <p:cNvSpPr txBox="1">
            <a:spLocks/>
          </p:cNvSpPr>
          <p:nvPr/>
        </p:nvSpPr>
        <p:spPr>
          <a:xfrm>
            <a:off x="1164211" y="4502216"/>
            <a:ext cx="9815159" cy="4574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Boolean operators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 on the entire value not the individual bits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ACCED94F-1A47-96BA-DC5B-981E156A0CB6}"/>
              </a:ext>
            </a:extLst>
          </p:cNvPr>
          <p:cNvGraphicFramePr>
            <a:graphicFrameLocks noGrp="1"/>
          </p:cNvGraphicFramePr>
          <p:nvPr/>
        </p:nvGraphicFramePr>
        <p:xfrm>
          <a:off x="1549117" y="3493261"/>
          <a:ext cx="8377382" cy="837904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28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4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0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698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Boolean NOT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!b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~b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DE8C9C1-0FFE-E8F5-2F27-610FD858DC30}"/>
              </a:ext>
            </a:extLst>
          </p:cNvPr>
          <p:cNvGraphicFramePr>
            <a:graphicFrameLocks noGrp="1"/>
          </p:cNvGraphicFramePr>
          <p:nvPr/>
        </p:nvGraphicFramePr>
        <p:xfrm>
          <a:off x="2069237" y="1960978"/>
          <a:ext cx="775458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662">
                  <a:extLst>
                    <a:ext uri="{9D8B030D-6E8A-4147-A177-3AD203B41FA5}">
                      <a16:colId xmlns:a16="http://schemas.microsoft.com/office/drawing/2014/main" val="1499634112"/>
                    </a:ext>
                  </a:extLst>
                </a:gridCol>
                <a:gridCol w="6388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621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0101 1010 0101 1010 1111 0000 1001 0110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1010 0101 1010 0101 0000 1111 0110 1001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619494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D166A869-B4FC-CFDA-3654-6BD96EF0D36D}"/>
              </a:ext>
            </a:extLst>
          </p:cNvPr>
          <p:cNvGraphicFramePr>
            <a:graphicFrameLocks noGrp="1"/>
          </p:cNvGraphicFramePr>
          <p:nvPr/>
        </p:nvGraphicFramePr>
        <p:xfrm>
          <a:off x="1279385" y="5134271"/>
          <a:ext cx="9252394" cy="1541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449">
                  <a:extLst>
                    <a:ext uri="{9D8B030D-6E8A-4147-A177-3AD203B41FA5}">
                      <a16:colId xmlns:a16="http://schemas.microsoft.com/office/drawing/2014/main" val="1133527851"/>
                    </a:ext>
                  </a:extLst>
                </a:gridCol>
                <a:gridCol w="1601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4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917"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1111 1111 1111 1111 1111 1111 1111 1110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Boolean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0000 0000 0000 0000 0000 0000 0000 0000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342D2FCD-97BE-A5EB-C2D0-99F3F389BDD1}"/>
              </a:ext>
            </a:extLst>
          </p:cNvPr>
          <p:cNvGrpSpPr/>
          <p:nvPr/>
        </p:nvGrpSpPr>
        <p:grpSpPr>
          <a:xfrm>
            <a:off x="9332601" y="156259"/>
            <a:ext cx="1467068" cy="1597043"/>
            <a:chOff x="446267" y="3841563"/>
            <a:chExt cx="1467068" cy="1597043"/>
          </a:xfrm>
        </p:grpSpPr>
        <p:sp>
          <p:nvSpPr>
            <p:cNvPr id="39" name="~ 1100…">
              <a:extLst>
                <a:ext uri="{FF2B5EF4-FFF2-40B4-BE49-F238E27FC236}">
                  <a16:creationId xmlns:a16="http://schemas.microsoft.com/office/drawing/2014/main" id="{E0886689-CDAA-AB33-BA65-7932F1B9166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C8E4E60-FCA2-614C-F64F-A48BA3FCB222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764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368688" y="814410"/>
            <a:ext cx="7491055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C43241F-E0E6-B27C-B439-BCFC3576609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16943" y="2996097"/>
            <a:ext cx="3819335" cy="673515"/>
          </a:xfrm>
        </p:spPr>
        <p:txBody>
          <a:bodyPr/>
          <a:lstStyle/>
          <a:p>
            <a:r>
              <a:rPr lang="en-US" sz="2400" dirty="0"/>
              <a:t>A </a:t>
            </a:r>
            <a:r>
              <a:rPr lang="en-US" sz="2400" b="1" dirty="0">
                <a:solidFill>
                  <a:srgbClr val="0070C0"/>
                </a:solidFill>
              </a:rPr>
              <a:t>bitwise NOT </a:t>
            </a:r>
            <a:r>
              <a:rPr lang="en-US" sz="2400" dirty="0"/>
              <a:t>operation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431201" cy="715294"/>
          </a:xfrm>
        </p:spPr>
        <p:txBody>
          <a:bodyPr/>
          <a:lstStyle/>
          <a:p>
            <a:r>
              <a:rPr lang="en-US" dirty="0"/>
              <a:t>First Look: </a:t>
            </a:r>
            <a:r>
              <a:rPr lang="en-US" dirty="0">
                <a:solidFill>
                  <a:srgbClr val="FF0000"/>
                </a:solidFill>
              </a:rPr>
              <a:t>Copying</a:t>
            </a:r>
            <a:r>
              <a:rPr lang="en-US" dirty="0"/>
              <a:t> Values To Registers – MVN (not)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505866" y="940177"/>
            <a:ext cx="3481315" cy="2885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mvn</a:t>
            </a:r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	r0, r1</a:t>
            </a:r>
            <a:endParaRPr lang="en-US" sz="2400" b="1" dirty="0">
              <a:solidFill>
                <a:srgbClr val="0070C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  <a:p>
            <a:endParaRPr lang="en-US" dirty="0"/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Copies all 32 bits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of the value held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in register r1 into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the register r0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// then does a bitwise NOT</a:t>
            </a:r>
            <a:endParaRPr lang="en-US" dirty="0">
              <a:solidFill>
                <a:srgbClr val="00000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4315867" y="940177"/>
            <a:ext cx="3185716" cy="2392678"/>
            <a:chOff x="4571444" y="2209800"/>
            <a:chExt cx="3185716" cy="23926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4571444" y="2209800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6208CEF-C54B-BC47-95ED-C5599AA8D928}"/>
              </a:ext>
            </a:extLst>
          </p:cNvPr>
          <p:cNvGrpSpPr/>
          <p:nvPr/>
        </p:nvGrpSpPr>
        <p:grpSpPr>
          <a:xfrm>
            <a:off x="351272" y="3925774"/>
            <a:ext cx="7491054" cy="2712797"/>
            <a:chOff x="1878857" y="3915017"/>
            <a:chExt cx="7491054" cy="27127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7" y="3915017"/>
              <a:ext cx="7491054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4072919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mvn</a:t>
              </a:r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	r0, 12</a:t>
              </a:r>
              <a:endParaRPr lang="en-US" sz="2400" b="1" dirty="0">
                <a:solidFill>
                  <a:srgbClr val="0070C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Expands an imm8 value 0x0c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stored in the instruction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into a register then does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a bitwise NOT</a:t>
              </a:r>
            </a:p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21DE06-56CB-3F43-B1C6-A16EBA89F8F8}"/>
                </a:ext>
              </a:extLst>
            </p:cNvPr>
            <p:cNvGrpSpPr/>
            <p:nvPr/>
          </p:nvGrpSpPr>
          <p:grpSpPr>
            <a:xfrm>
              <a:off x="5826035" y="4040785"/>
              <a:ext cx="3185716" cy="2392678"/>
              <a:chOff x="4571444" y="2209800"/>
              <a:chExt cx="3185716" cy="239267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907046-941F-0D49-B220-94CDFB08C2BF}"/>
                  </a:ext>
                </a:extLst>
              </p:cNvPr>
              <p:cNvSpPr/>
              <p:nvPr/>
            </p:nvSpPr>
            <p:spPr>
              <a:xfrm>
                <a:off x="4571445" y="3980926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0xffff fff3</a:t>
                </a:r>
              </a:p>
            </p:txBody>
          </p:sp>
          <p:sp>
            <p:nvSpPr>
              <p:cNvPr id="14" name="Down Arrow 13">
                <a:extLst>
                  <a:ext uri="{FF2B5EF4-FFF2-40B4-BE49-F238E27FC236}">
                    <a16:creationId xmlns:a16="http://schemas.microsoft.com/office/drawing/2014/main" id="{03CD754C-ABE2-8948-A78E-C710E132F4B4}"/>
                  </a:ext>
                </a:extLst>
              </p:cNvPr>
              <p:cNvSpPr/>
              <p:nvPr/>
            </p:nvSpPr>
            <p:spPr>
              <a:xfrm>
                <a:off x="5834351" y="3032895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00066D-7CC9-E041-BBED-006256DD8C5E}"/>
                  </a:ext>
                </a:extLst>
              </p:cNvPr>
              <p:cNvSpPr/>
              <p:nvPr/>
            </p:nvSpPr>
            <p:spPr>
              <a:xfrm>
                <a:off x="4571444" y="2209800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0x0c</a:t>
                </a:r>
                <a:endParaRPr lang="en-US" sz="28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Arial"/>
                  <a:cs typeface="Consolas" panose="020B0609020204030204" pitchFamily="49" charset="0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4A228C4-6F5B-F145-ADBD-B50CDCBE83D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D4E784-FE42-9843-1029-A43A87F4D4CE}"/>
              </a:ext>
            </a:extLst>
          </p:cNvPr>
          <p:cNvGrpSpPr/>
          <p:nvPr/>
        </p:nvGrpSpPr>
        <p:grpSpPr>
          <a:xfrm>
            <a:off x="9163636" y="1107691"/>
            <a:ext cx="1467068" cy="1597043"/>
            <a:chOff x="446267" y="3841563"/>
            <a:chExt cx="1467068" cy="1597043"/>
          </a:xfrm>
        </p:grpSpPr>
        <p:sp>
          <p:nvSpPr>
            <p:cNvPr id="18" name="~ 1100…">
              <a:extLst>
                <a:ext uri="{FF2B5EF4-FFF2-40B4-BE49-F238E27FC236}">
                  <a16:creationId xmlns:a16="http://schemas.microsoft.com/office/drawing/2014/main" id="{AD122C4B-E68C-1E07-28B9-2169A8EC1B3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7FCCEF-71F7-F2D2-E71B-7D18E01A4F06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87031E3-A5D0-D582-F65B-D79544E6DC4E}"/>
              </a:ext>
            </a:extLst>
          </p:cNvPr>
          <p:cNvSpPr txBox="1"/>
          <p:nvPr/>
        </p:nvSpPr>
        <p:spPr>
          <a:xfrm>
            <a:off x="2700169" y="5948778"/>
            <a:ext cx="15982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a typeface="Arial"/>
              </a:rPr>
              <a:t>register r0 </a:t>
            </a:r>
            <a:endParaRPr lang="en-US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FA5C8E-EEC0-8B6E-7A77-0F5183F96CE1}"/>
              </a:ext>
            </a:extLst>
          </p:cNvPr>
          <p:cNvSpPr txBox="1"/>
          <p:nvPr/>
        </p:nvSpPr>
        <p:spPr>
          <a:xfrm>
            <a:off x="8833607" y="6082265"/>
            <a:ext cx="2223237" cy="556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0" marR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0xfffffff3</a:t>
            </a:r>
            <a:endParaRPr lang="en-US" sz="2800" dirty="0">
              <a:solidFill>
                <a:srgbClr val="000000"/>
              </a:solidFill>
              <a:effectLst/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FB78FA7-C075-C103-95FB-D06FE2771E37}"/>
              </a:ext>
            </a:extLst>
          </p:cNvPr>
          <p:cNvGrpSpPr/>
          <p:nvPr/>
        </p:nvGrpSpPr>
        <p:grpSpPr>
          <a:xfrm>
            <a:off x="8769924" y="3755616"/>
            <a:ext cx="2286920" cy="959615"/>
            <a:chOff x="9686925" y="3811318"/>
            <a:chExt cx="2286920" cy="95961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2D7E283-EE8A-F672-0FC5-A48F7B390385}"/>
                </a:ext>
              </a:extLst>
            </p:cNvPr>
            <p:cNvSpPr txBox="1"/>
            <p:nvPr/>
          </p:nvSpPr>
          <p:spPr>
            <a:xfrm>
              <a:off x="9686925" y="3811318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      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25FF6B3F-15AF-F0AD-437E-D5C31C216519}"/>
                </a:ext>
              </a:extLst>
            </p:cNvPr>
            <p:cNvSpPr/>
            <p:nvPr/>
          </p:nvSpPr>
          <p:spPr>
            <a:xfrm>
              <a:off x="9884627" y="4493885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5A5A7E4-22D1-68BA-290C-7412ECDE2285}"/>
              </a:ext>
            </a:extLst>
          </p:cNvPr>
          <p:cNvSpPr txBox="1"/>
          <p:nvPr/>
        </p:nvSpPr>
        <p:spPr>
          <a:xfrm>
            <a:off x="9354664" y="4405211"/>
            <a:ext cx="2052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C895B"/>
                </a:solidFill>
              </a:rPr>
              <a:t>imm8 expansion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F4BDFAC-57AD-0106-07EF-54D5FF44A421}"/>
              </a:ext>
            </a:extLst>
          </p:cNvPr>
          <p:cNvGrpSpPr/>
          <p:nvPr/>
        </p:nvGrpSpPr>
        <p:grpSpPr>
          <a:xfrm>
            <a:off x="8769924" y="4919080"/>
            <a:ext cx="2286920" cy="1051491"/>
            <a:chOff x="9686925" y="4974782"/>
            <a:chExt cx="2286920" cy="105149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7AE62D-FDFD-A454-FA16-AD70FCEBE980}"/>
                </a:ext>
              </a:extLst>
            </p:cNvPr>
            <p:cNvSpPr txBox="1"/>
            <p:nvPr/>
          </p:nvSpPr>
          <p:spPr>
            <a:xfrm>
              <a:off x="9686925" y="4974782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0x0000000c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7" name="Down Arrow 26">
              <a:extLst>
                <a:ext uri="{FF2B5EF4-FFF2-40B4-BE49-F238E27FC236}">
                  <a16:creationId xmlns:a16="http://schemas.microsoft.com/office/drawing/2014/main" id="{76514CC6-7112-9A66-EE4C-0B827BF12284}"/>
                </a:ext>
              </a:extLst>
            </p:cNvPr>
            <p:cNvSpPr/>
            <p:nvPr/>
          </p:nvSpPr>
          <p:spPr>
            <a:xfrm>
              <a:off x="9862940" y="5718447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D3868F-7373-F4C4-C679-1379380BEE46}"/>
                </a:ext>
              </a:extLst>
            </p:cNvPr>
            <p:cNvSpPr txBox="1"/>
            <p:nvPr/>
          </p:nvSpPr>
          <p:spPr>
            <a:xfrm>
              <a:off x="10246399" y="5626163"/>
              <a:ext cx="13965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042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  <p:bldP spid="26" grpId="0" animBg="1"/>
      <p:bldP spid="2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52D2CD2C-9999-394D-B70B-335033E561CB}"/>
              </a:ext>
            </a:extLst>
          </p:cNvPr>
          <p:cNvSpPr/>
          <p:nvPr/>
        </p:nvSpPr>
        <p:spPr>
          <a:xfrm>
            <a:off x="492614" y="4634740"/>
            <a:ext cx="11393834" cy="2098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50" y="16542"/>
            <a:ext cx="11490647" cy="471530"/>
          </a:xfrm>
        </p:spPr>
        <p:txBody>
          <a:bodyPr/>
          <a:lstStyle/>
          <a:p>
            <a:r>
              <a:rPr lang="en-US" dirty="0" err="1"/>
              <a:t>mvn</a:t>
            </a:r>
            <a:r>
              <a:rPr lang="en-US" dirty="0"/>
              <a:t> – Copies NOT (~) (1's Compliment Copy)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E05044-F953-7042-853D-93433271F9E0}"/>
              </a:ext>
            </a:extLst>
          </p:cNvPr>
          <p:cNvGrpSpPr/>
          <p:nvPr/>
        </p:nvGrpSpPr>
        <p:grpSpPr>
          <a:xfrm>
            <a:off x="652140" y="457200"/>
            <a:ext cx="5623154" cy="1343783"/>
            <a:chOff x="652140" y="457200"/>
            <a:chExt cx="5623154" cy="134378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85ABFDE-EAC1-F941-B61A-7D8AF47CEC34}"/>
                </a:ext>
              </a:extLst>
            </p:cNvPr>
            <p:cNvSpPr/>
            <p:nvPr/>
          </p:nvSpPr>
          <p:spPr>
            <a:xfrm>
              <a:off x="652140" y="457200"/>
              <a:ext cx="5623154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7DDD6B-EE14-F747-9FF9-7E8CE1FC8E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309099" y="888760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50E088-9CDB-4547-A782-49F588B48A98}"/>
                </a:ext>
              </a:extLst>
            </p:cNvPr>
            <p:cNvSpPr txBox="1"/>
            <p:nvPr/>
          </p:nvSpPr>
          <p:spPr>
            <a:xfrm>
              <a:off x="3206730" y="1320976"/>
              <a:ext cx="295465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constant (immediate value)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8B6E8C-2976-B345-958D-CBF66EA4266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936215" y="95609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352A26-01EE-004E-84C4-BDBF0C0D8F95}"/>
                </a:ext>
              </a:extLst>
            </p:cNvPr>
            <p:cNvSpPr txBox="1"/>
            <p:nvPr/>
          </p:nvSpPr>
          <p:spPr>
            <a:xfrm>
              <a:off x="896983" y="1320976"/>
              <a:ext cx="2143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A468E0-2C76-DE4A-91F7-6605D32F7CE9}"/>
                </a:ext>
              </a:extLst>
            </p:cNvPr>
            <p:cNvSpPr txBox="1"/>
            <p:nvPr/>
          </p:nvSpPr>
          <p:spPr>
            <a:xfrm>
              <a:off x="1373089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3A3F90-CA1C-2E4A-B696-E8A797608D55}"/>
                </a:ext>
              </a:extLst>
            </p:cNvPr>
            <p:cNvSpPr txBox="1"/>
            <p:nvPr/>
          </p:nvSpPr>
          <p:spPr>
            <a:xfrm>
              <a:off x="2655287" y="574937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45279E7-7543-AE47-800F-05D73501E324}"/>
              </a:ext>
            </a:extLst>
          </p:cNvPr>
          <p:cNvGrpSpPr/>
          <p:nvPr/>
        </p:nvGrpSpPr>
        <p:grpSpPr>
          <a:xfrm>
            <a:off x="6497128" y="457200"/>
            <a:ext cx="4623718" cy="1343783"/>
            <a:chOff x="6497128" y="457200"/>
            <a:chExt cx="4623718" cy="134378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DF96B2-D5E9-2146-8314-80D1E23E242C}"/>
                </a:ext>
              </a:extLst>
            </p:cNvPr>
            <p:cNvSpPr/>
            <p:nvPr/>
          </p:nvSpPr>
          <p:spPr>
            <a:xfrm>
              <a:off x="6497128" y="457200"/>
              <a:ext cx="462371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E825442-09D2-0044-9EDB-9B709FA6ECF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73121" y="926853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5FEA4A-90E4-0042-852B-B3BC53E9572D}"/>
                </a:ext>
              </a:extLst>
            </p:cNvPr>
            <p:cNvSpPr txBox="1"/>
            <p:nvPr/>
          </p:nvSpPr>
          <p:spPr>
            <a:xfrm>
              <a:off x="9255176" y="1320976"/>
              <a:ext cx="171072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register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AAD60B0-0413-EB41-A400-C0E7BDD74DF7}"/>
                </a:ext>
              </a:extLst>
            </p:cNvPr>
            <p:cNvSpPr txBox="1"/>
            <p:nvPr/>
          </p:nvSpPr>
          <p:spPr>
            <a:xfrm>
              <a:off x="7231794" y="556831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F4EC75-68F8-394B-B258-3F26518D0981}"/>
                </a:ext>
              </a:extLst>
            </p:cNvPr>
            <p:cNvSpPr txBox="1"/>
            <p:nvPr/>
          </p:nvSpPr>
          <p:spPr>
            <a:xfrm>
              <a:off x="8513992" y="559510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3AF782-FBD7-E740-B429-5D62D4018F98}"/>
                </a:ext>
              </a:extLst>
            </p:cNvPr>
            <p:cNvSpPr txBox="1"/>
            <p:nvPr/>
          </p:nvSpPr>
          <p:spPr>
            <a:xfrm>
              <a:off x="9119804" y="559510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4036E2E-8E88-9341-A5E2-CF950661386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839122" y="948097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64E42D2-9D8E-4C45-973F-0FC510F71BDF}"/>
                </a:ext>
              </a:extLst>
            </p:cNvPr>
            <p:cNvSpPr txBox="1"/>
            <p:nvPr/>
          </p:nvSpPr>
          <p:spPr>
            <a:xfrm>
              <a:off x="6740433" y="1312983"/>
              <a:ext cx="220312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3855" y="3277509"/>
            <a:ext cx="11155060" cy="322157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</a:rPr>
              <a:t>bitwise NOT </a:t>
            </a:r>
            <a:r>
              <a:rPr lang="en-US" sz="1800" dirty="0"/>
              <a:t>operation. Immediate (constant) version copies to 32-bit register, then does a bitwise NOT</a:t>
            </a:r>
          </a:p>
          <a:p>
            <a:pPr marL="0" indent="0">
              <a:buNone/>
            </a:pPr>
            <a:endParaRPr lang="en-US" sz="105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4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~4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r5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~y in C</a:t>
            </a:r>
          </a:p>
          <a:p>
            <a:pPr marL="0" indent="0">
              <a:buNone/>
            </a:pP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r1,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-1</a:t>
            </a:r>
          </a:p>
        </p:txBody>
      </p:sp>
      <p:graphicFrame>
        <p:nvGraphicFramePr>
          <p:cNvPr id="42" name="Table 15">
            <a:extLst>
              <a:ext uri="{FF2B5EF4-FFF2-40B4-BE49-F238E27FC236}">
                <a16:creationId xmlns:a16="http://schemas.microsoft.com/office/drawing/2014/main" id="{B0E215A4-FF83-5740-9D9C-3B5EC3051FEB}"/>
              </a:ext>
            </a:extLst>
          </p:cNvPr>
          <p:cNvGraphicFramePr>
            <a:graphicFrameLocks noGrp="1"/>
          </p:cNvGraphicFramePr>
          <p:nvPr/>
        </p:nvGraphicFramePr>
        <p:xfrm>
          <a:off x="1776023" y="3420473"/>
          <a:ext cx="7485515" cy="11318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2162">
                  <a:extLst>
                    <a:ext uri="{9D8B030D-6E8A-4147-A177-3AD203B41FA5}">
                      <a16:colId xmlns:a16="http://schemas.microsoft.com/office/drawing/2014/main" val="2653099830"/>
                    </a:ext>
                  </a:extLst>
                </a:gridCol>
                <a:gridCol w="2212314">
                  <a:extLst>
                    <a:ext uri="{9D8B030D-6E8A-4147-A177-3AD203B41FA5}">
                      <a16:colId xmlns:a16="http://schemas.microsoft.com/office/drawing/2014/main" val="2568178779"/>
                    </a:ext>
                  </a:extLst>
                </a:gridCol>
                <a:gridCol w="2172820">
                  <a:extLst>
                    <a:ext uri="{9D8B030D-6E8A-4147-A177-3AD203B41FA5}">
                      <a16:colId xmlns:a16="http://schemas.microsoft.com/office/drawing/2014/main" val="1438770197"/>
                    </a:ext>
                  </a:extLst>
                </a:gridCol>
                <a:gridCol w="1998219">
                  <a:extLst>
                    <a:ext uri="{9D8B030D-6E8A-4147-A177-3AD203B41FA5}">
                      <a16:colId xmlns:a16="http://schemas.microsoft.com/office/drawing/2014/main" val="2882377401"/>
                    </a:ext>
                  </a:extLst>
                </a:gridCol>
              </a:tblGrid>
              <a:tr h="40034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extended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inverted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signed base 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993983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6185242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-256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121219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6A70E5D-8D7E-8B4D-84C6-223E38A327CD}"/>
              </a:ext>
            </a:extLst>
          </p:cNvPr>
          <p:cNvGrpSpPr/>
          <p:nvPr/>
        </p:nvGrpSpPr>
        <p:grpSpPr>
          <a:xfrm>
            <a:off x="5523976" y="4576513"/>
            <a:ext cx="6025502" cy="773085"/>
            <a:chOff x="6053484" y="5048922"/>
            <a:chExt cx="6025502" cy="77308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37BB6B3-1B53-A74F-ADF9-7458B3965885}"/>
                </a:ext>
              </a:extLst>
            </p:cNvPr>
            <p:cNvGrpSpPr/>
            <p:nvPr/>
          </p:nvGrpSpPr>
          <p:grpSpPr>
            <a:xfrm>
              <a:off x="6053484" y="5124897"/>
              <a:ext cx="6025502" cy="697110"/>
              <a:chOff x="5686529" y="4065165"/>
              <a:chExt cx="6025502" cy="697110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EE40141-E31D-7340-ACBB-ED3C3CB28160}"/>
                  </a:ext>
                </a:extLst>
              </p:cNvPr>
              <p:cNvGrpSpPr/>
              <p:nvPr/>
            </p:nvGrpSpPr>
            <p:grpSpPr>
              <a:xfrm>
                <a:off x="5686529" y="4065165"/>
                <a:ext cx="6025502" cy="697110"/>
                <a:chOff x="5803232" y="4037721"/>
                <a:chExt cx="6025502" cy="697110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3D005E64-6A14-934C-B545-8C003761F468}"/>
                    </a:ext>
                  </a:extLst>
                </p:cNvPr>
                <p:cNvGrpSpPr/>
                <p:nvPr/>
              </p:nvGrpSpPr>
              <p:grpSpPr>
                <a:xfrm>
                  <a:off x="5803232" y="4037721"/>
                  <a:ext cx="6025502" cy="697110"/>
                  <a:chOff x="4575210" y="3335112"/>
                  <a:chExt cx="6025502" cy="697110"/>
                </a:xfrm>
              </p:grpSpPr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0688F95-0151-BD4B-806F-0F359BF54B16}"/>
                      </a:ext>
                    </a:extLst>
                  </p:cNvPr>
                  <p:cNvSpPr txBox="1"/>
                  <p:nvPr/>
                </p:nvSpPr>
                <p:spPr>
                  <a:xfrm>
                    <a:off x="5012008" y="3632112"/>
                    <a:ext cx="1700227" cy="400110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0xfffffffb</a:t>
                    </a: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A85D35CC-C529-D443-B369-515C739E4E99}"/>
                      </a:ext>
                    </a:extLst>
                  </p:cNvPr>
                  <p:cNvSpPr txBox="1"/>
                  <p:nvPr/>
                </p:nvSpPr>
                <p:spPr>
                  <a:xfrm>
                    <a:off x="4575210" y="3609028"/>
                    <a:ext cx="41229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/>
                      <a:t>r1</a:t>
                    </a: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81F137A0-F7B8-3544-B5B3-1475D6BCEAFC}"/>
                      </a:ext>
                    </a:extLst>
                  </p:cNvPr>
                  <p:cNvSpPr txBox="1"/>
                  <p:nvPr/>
                </p:nvSpPr>
                <p:spPr>
                  <a:xfrm>
                    <a:off x="9992853" y="3532636"/>
                    <a:ext cx="60785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0x4</a:t>
                    </a:r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B7734C0F-3D3E-F043-B86B-E63F86CED18F}"/>
                      </a:ext>
                    </a:extLst>
                  </p:cNvPr>
                  <p:cNvSpPr txBox="1"/>
                  <p:nvPr/>
                </p:nvSpPr>
                <p:spPr>
                  <a:xfrm>
                    <a:off x="5122569" y="3335112"/>
                    <a:ext cx="1456529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600" dirty="0"/>
                      <a:t>invert the bits</a:t>
                    </a:r>
                  </a:p>
                </p:txBody>
              </p:sp>
              <p:cxnSp>
                <p:nvCxnSpPr>
                  <p:cNvPr id="69" name="Straight Arrow Connector 68">
                    <a:extLst>
                      <a:ext uri="{FF2B5EF4-FFF2-40B4-BE49-F238E27FC236}">
                        <a16:creationId xmlns:a16="http://schemas.microsoft.com/office/drawing/2014/main" id="{C3445386-39DB-3C41-A4D0-FBAACA52EBA2}"/>
                      </a:ext>
                    </a:extLst>
                  </p:cNvPr>
                  <p:cNvCxnSpPr>
                    <a:cxnSpLocks/>
                    <a:endCxn id="65" idx="3"/>
                  </p:cNvCxnSpPr>
                  <p:nvPr/>
                </p:nvCxnSpPr>
                <p:spPr bwMode="auto">
                  <a:xfrm flipH="1">
                    <a:off x="6712235" y="3832167"/>
                    <a:ext cx="531007" cy="0"/>
                  </a:xfrm>
                  <a:prstGeom prst="straightConnector1">
                    <a:avLst/>
                  </a:prstGeom>
                  <a:noFill/>
                  <a:ln w="635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</p:spPr>
              </p:cxnSp>
            </p:grp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E403EE0-5DC1-4D4C-9169-0E3C66EDFF41}"/>
                    </a:ext>
                  </a:extLst>
                </p:cNvPr>
                <p:cNvSpPr txBox="1"/>
                <p:nvPr/>
              </p:nvSpPr>
              <p:spPr>
                <a:xfrm>
                  <a:off x="8502103" y="4315689"/>
                  <a:ext cx="2057723" cy="40011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0x00000004</a:t>
                  </a: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073E8485-F1E8-7149-A2C7-21E407F330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0442215" y="4509892"/>
                <a:ext cx="559482" cy="623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B1D5FA-DDF4-4248-ADF2-17DF666EC640}"/>
                </a:ext>
              </a:extLst>
            </p:cNvPr>
            <p:cNvSpPr txBox="1"/>
            <p:nvPr/>
          </p:nvSpPr>
          <p:spPr>
            <a:xfrm>
              <a:off x="8205097" y="5048922"/>
              <a:ext cx="29355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copy into 32 bits zero extend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2A88890-0F1F-364B-8A26-2B2A5232205A}"/>
              </a:ext>
            </a:extLst>
          </p:cNvPr>
          <p:cNvGrpSpPr/>
          <p:nvPr/>
        </p:nvGrpSpPr>
        <p:grpSpPr>
          <a:xfrm>
            <a:off x="5567004" y="5491510"/>
            <a:ext cx="5286037" cy="445110"/>
            <a:chOff x="6568756" y="2618678"/>
            <a:chExt cx="5286037" cy="445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665343B-0DCA-E847-8C11-41CBC21DFF1E}"/>
                </a:ext>
              </a:extLst>
            </p:cNvPr>
            <p:cNvSpPr txBox="1"/>
            <p:nvPr/>
          </p:nvSpPr>
          <p:spPr>
            <a:xfrm>
              <a:off x="9193760" y="2663678"/>
              <a:ext cx="2160720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0xaaaaaaaa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8B8E502-3927-2C4D-AD6A-0F734C86135C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0x55555555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4AB7BD4-CE7D-AF46-A880-52F03575EB04}"/>
                </a:ext>
              </a:extLst>
            </p:cNvPr>
            <p:cNvSpPr txBox="1"/>
            <p:nvPr/>
          </p:nvSpPr>
          <p:spPr>
            <a:xfrm>
              <a:off x="11387999" y="2618678"/>
              <a:ext cx="466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r5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88029B5-6BB8-9349-9CEE-8D4C39E6A295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8D1A453-C405-DD4D-ABDB-F653B3336919}"/>
                </a:ext>
              </a:extLst>
            </p:cNvPr>
            <p:cNvCxnSpPr>
              <a:cxnSpLocks/>
              <a:stCxn id="72" idx="1"/>
            </p:cNvCxnSpPr>
            <p:nvPr/>
          </p:nvCxnSpPr>
          <p:spPr bwMode="auto">
            <a:xfrm flipH="1">
              <a:off x="8633470" y="2863733"/>
              <a:ext cx="560290" cy="0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C70D2830-5211-8644-969C-E94C225B4B9F}"/>
              </a:ext>
            </a:extLst>
          </p:cNvPr>
          <p:cNvSpPr txBox="1"/>
          <p:nvPr/>
        </p:nvSpPr>
        <p:spPr>
          <a:xfrm>
            <a:off x="3261099" y="57225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A8CD77-F3F8-1C40-9DD0-436A74294A75}"/>
              </a:ext>
            </a:extLst>
          </p:cNvPr>
          <p:cNvSpPr txBox="1"/>
          <p:nvPr/>
        </p:nvSpPr>
        <p:spPr>
          <a:xfrm>
            <a:off x="3933199" y="57225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396F3F6-F766-E042-91B2-074DF57D5ACD}"/>
              </a:ext>
            </a:extLst>
          </p:cNvPr>
          <p:cNvGrpSpPr/>
          <p:nvPr/>
        </p:nvGrpSpPr>
        <p:grpSpPr>
          <a:xfrm>
            <a:off x="8943556" y="1843986"/>
            <a:ext cx="2883478" cy="1210588"/>
            <a:chOff x="494002" y="4228018"/>
            <a:chExt cx="2883478" cy="1210588"/>
          </a:xfrm>
        </p:grpSpPr>
        <p:sp>
          <p:nvSpPr>
            <p:cNvPr id="79" name="~ 1100…">
              <a:extLst>
                <a:ext uri="{FF2B5EF4-FFF2-40B4-BE49-F238E27FC236}">
                  <a16:creationId xmlns:a16="http://schemas.microsoft.com/office/drawing/2014/main" id="{1E30A9AA-11B8-EC43-AFC2-845AC237E361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8F0D1B4-114B-1E44-899C-28131D8789C2}"/>
                </a:ext>
              </a:extLst>
            </p:cNvPr>
            <p:cNvSpPr txBox="1"/>
            <p:nvPr/>
          </p:nvSpPr>
          <p:spPr>
            <a:xfrm>
              <a:off x="1910412" y="4648645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CDA2F1A-3ABE-5047-8105-2E281B08C64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754C03-A9A1-8247-B178-886AB886D74B}"/>
              </a:ext>
            </a:extLst>
          </p:cNvPr>
          <p:cNvGrpSpPr/>
          <p:nvPr/>
        </p:nvGrpSpPr>
        <p:grpSpPr>
          <a:xfrm>
            <a:off x="1347022" y="2010308"/>
            <a:ext cx="6674069" cy="877945"/>
            <a:chOff x="550070" y="2086444"/>
            <a:chExt cx="6674069" cy="877945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E9B6E8E-CC66-4344-BC97-B973B085EAA4}"/>
                </a:ext>
              </a:extLst>
            </p:cNvPr>
            <p:cNvSpPr/>
            <p:nvPr/>
          </p:nvSpPr>
          <p:spPr>
            <a:xfrm>
              <a:off x="550070" y="2086444"/>
              <a:ext cx="6674069" cy="8779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3D84B4-4076-A647-BED2-B97DF785D440}"/>
                </a:ext>
              </a:extLst>
            </p:cNvPr>
            <p:cNvSpPr txBox="1"/>
            <p:nvPr/>
          </p:nvSpPr>
          <p:spPr>
            <a:xfrm>
              <a:off x="752496" y="2103338"/>
              <a:ext cx="64716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constant 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constant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Rm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Rm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E8B168A-6DD2-C8C7-9E99-209B035E813D}"/>
              </a:ext>
            </a:extLst>
          </p:cNvPr>
          <p:cNvGrpSpPr/>
          <p:nvPr/>
        </p:nvGrpSpPr>
        <p:grpSpPr>
          <a:xfrm>
            <a:off x="5564973" y="6250702"/>
            <a:ext cx="3456613" cy="411121"/>
            <a:chOff x="6568756" y="2652667"/>
            <a:chExt cx="3456613" cy="41112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6A54D9-EFC1-73F1-8925-CFBF2E29A336}"/>
                </a:ext>
              </a:extLst>
            </p:cNvPr>
            <p:cNvSpPr txBox="1"/>
            <p:nvPr/>
          </p:nvSpPr>
          <p:spPr>
            <a:xfrm>
              <a:off x="9047793" y="2652667"/>
              <a:ext cx="97757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66A9C48-B5F6-FF90-5FBC-E87D897B9401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0x11111111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A25FA10-6820-30B5-DDE4-85C785CDF096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30D60F41-170F-935C-B051-B32B8F6EC55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635501" y="2822375"/>
              <a:ext cx="560290" cy="10263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315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3" grpId="0" uiExpand="1" build="p"/>
      <p:bldP spid="5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912945-4DA8-2241-9983-3B4C73F4FDD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99127" y="3024637"/>
            <a:ext cx="8377382" cy="353752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Boolean operators </a:t>
            </a:r>
            <a:r>
              <a:rPr lang="en-US" b="1" dirty="0">
                <a:solidFill>
                  <a:srgbClr val="0070C0"/>
                </a:solidFill>
              </a:rPr>
              <a:t>act on the entire value not the individual bits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&amp; versus &amp;&amp;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0x10 &amp;   0x01 = 0x00 (bitwise)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0x10 &amp;&amp;  0x01 = 0x01 (Boolean)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versus ~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~0x01 = 0xfffffffe (bitwise)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!0x01 = 0x0 (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Booelan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153683-553A-A54D-8D06-10ED28E0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Bitwise versus C Boolean Operators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0ECF5A-EFE8-4D4E-8238-18330D2A1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44339"/>
              </p:ext>
            </p:extLst>
          </p:nvPr>
        </p:nvGraphicFramePr>
        <p:xfrm>
          <a:off x="1099127" y="1251619"/>
          <a:ext cx="8377382" cy="1316499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28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4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0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698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AND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&amp;&amp;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&amp;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AND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OR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||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|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OR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NOT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!b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~b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D697150-021F-554C-A2A6-5993110CD79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4286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dirty="0"/>
              <a:t>Bitwise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9145" y="2091189"/>
            <a:ext cx="11313710" cy="15182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Rn,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constant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Rd &lt;op&gt; constant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Rm     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Rm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5CEAD13-71C7-AA41-9B17-0E5E3E063C52}"/>
              </a:ext>
            </a:extLst>
          </p:cNvPr>
          <p:cNvGrpSpPr/>
          <p:nvPr/>
        </p:nvGrpSpPr>
        <p:grpSpPr>
          <a:xfrm>
            <a:off x="464451" y="536088"/>
            <a:ext cx="5582408" cy="1343783"/>
            <a:chOff x="209950" y="457200"/>
            <a:chExt cx="5582408" cy="134378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371D108-E0AA-0848-860F-3E75D9FA65DD}"/>
                </a:ext>
              </a:extLst>
            </p:cNvPr>
            <p:cNvSpPr/>
            <p:nvPr/>
          </p:nvSpPr>
          <p:spPr>
            <a:xfrm>
              <a:off x="209950" y="457200"/>
              <a:ext cx="558240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FD77C54-05A5-744F-B9E9-544A67D5507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232984" y="931054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D21C892-7937-924F-9559-BD68A83B95F7}"/>
                </a:ext>
              </a:extLst>
            </p:cNvPr>
            <p:cNvSpPr txBox="1"/>
            <p:nvPr/>
          </p:nvSpPr>
          <p:spPr>
            <a:xfrm>
              <a:off x="3538876" y="1300444"/>
              <a:ext cx="2210862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2 constant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30B3D10-8B0D-8C41-A468-927BBDA3079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943482" y="982801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88FF6F6-4164-9A49-938D-A39E1A29C46C}"/>
                </a:ext>
              </a:extLst>
            </p:cNvPr>
            <p:cNvSpPr txBox="1"/>
            <p:nvPr/>
          </p:nvSpPr>
          <p:spPr>
            <a:xfrm>
              <a:off x="863352" y="1300444"/>
              <a:ext cx="129888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DE5BF2C-2629-C744-8B0D-78CF7823E491}"/>
                </a:ext>
              </a:extLst>
            </p:cNvPr>
            <p:cNvSpPr txBox="1"/>
            <p:nvPr/>
          </p:nvSpPr>
          <p:spPr>
            <a:xfrm>
              <a:off x="397336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&lt;op&gt;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BB1A992-B4E5-E342-BDA8-AE16EC2AE411}"/>
                </a:ext>
              </a:extLst>
            </p:cNvPr>
            <p:cNvSpPr txBox="1"/>
            <p:nvPr/>
          </p:nvSpPr>
          <p:spPr>
            <a:xfrm>
              <a:off x="1679533" y="576753"/>
              <a:ext cx="836233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8C29FCD-938B-0642-8FE2-EA468EC551AE}"/>
              </a:ext>
            </a:extLst>
          </p:cNvPr>
          <p:cNvSpPr txBox="1"/>
          <p:nvPr/>
        </p:nvSpPr>
        <p:spPr>
          <a:xfrm>
            <a:off x="3599335" y="65733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681031-AD30-C54D-AB8A-D78530964807}"/>
              </a:ext>
            </a:extLst>
          </p:cNvPr>
          <p:cNvSpPr txBox="1"/>
          <p:nvPr/>
        </p:nvSpPr>
        <p:spPr>
          <a:xfrm>
            <a:off x="4263729" y="65847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C38710-D173-7840-8FBC-EDD4F1537E3C}"/>
              </a:ext>
            </a:extLst>
          </p:cNvPr>
          <p:cNvSpPr txBox="1"/>
          <p:nvPr/>
        </p:nvSpPr>
        <p:spPr>
          <a:xfrm>
            <a:off x="2770267" y="657365"/>
            <a:ext cx="83832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26798A9-E40D-DF4F-AEB5-3FE580F41AF2}"/>
              </a:ext>
            </a:extLst>
          </p:cNvPr>
          <p:cNvCxnSpPr>
            <a:cxnSpLocks/>
          </p:cNvCxnSpPr>
          <p:nvPr/>
        </p:nvCxnSpPr>
        <p:spPr bwMode="auto">
          <a:xfrm flipV="1">
            <a:off x="3183055" y="1017055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ED82A35-85C8-DA4D-A85A-A8032624032B}"/>
              </a:ext>
            </a:extLst>
          </p:cNvPr>
          <p:cNvSpPr txBox="1"/>
          <p:nvPr/>
        </p:nvSpPr>
        <p:spPr>
          <a:xfrm>
            <a:off x="2491784" y="1384683"/>
            <a:ext cx="125123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operand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FE2860-2B2E-1C4F-8DFB-94A06BBE31DB}"/>
              </a:ext>
            </a:extLst>
          </p:cNvPr>
          <p:cNvGrpSpPr/>
          <p:nvPr/>
        </p:nvGrpSpPr>
        <p:grpSpPr>
          <a:xfrm>
            <a:off x="6773349" y="536088"/>
            <a:ext cx="5017598" cy="1343783"/>
            <a:chOff x="6773349" y="536088"/>
            <a:chExt cx="5017598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6773349" y="536088"/>
              <a:ext cx="5017598" cy="1343783"/>
              <a:chOff x="209950" y="457200"/>
              <a:chExt cx="5017598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209950" y="457200"/>
                <a:ext cx="5017598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57EA164-2CEB-B847-B347-7CE5566231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43482" y="982801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0C85C6A-7348-3B4F-BCCE-3CBC799DDF3B}"/>
                  </a:ext>
                </a:extLst>
              </p:cNvPr>
              <p:cNvSpPr txBox="1"/>
              <p:nvPr/>
            </p:nvSpPr>
            <p:spPr>
              <a:xfrm>
                <a:off x="896131" y="1304928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397336" y="572258"/>
                <a:ext cx="1282198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&lt;op&gt;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1EE205-B4DF-974F-9A33-AC5140B67A7F}"/>
                  </a:ext>
                </a:extLst>
              </p:cNvPr>
              <p:cNvSpPr txBox="1"/>
              <p:nvPr/>
            </p:nvSpPr>
            <p:spPr>
              <a:xfrm>
                <a:off x="1679533" y="576753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079165" y="657365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502573" y="1042895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8892252" y="1388758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9921672" y="666425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A3246FE-7D9B-8545-A186-80C065D41A8F}"/>
              </a:ext>
            </a:extLst>
          </p:cNvPr>
          <p:cNvSpPr txBox="1"/>
          <p:nvPr/>
        </p:nvSpPr>
        <p:spPr>
          <a:xfrm>
            <a:off x="8270246" y="2192824"/>
            <a:ext cx="3420815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Bytes</a:t>
            </a:r>
            <a:r>
              <a:rPr lang="en-US" dirty="0"/>
              <a:t>: 0 &lt;= </a:t>
            </a:r>
            <a:r>
              <a:rPr lang="en-US" dirty="0">
                <a:solidFill>
                  <a:srgbClr val="0070C0"/>
                </a:solidFill>
              </a:rPr>
              <a:t>imm8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&lt;= 255  + values from "rotating" rot 4 bits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0F4B079-DBE0-EB41-99A2-832495C34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045140"/>
              </p:ext>
            </p:extLst>
          </p:nvPr>
        </p:nvGraphicFramePr>
        <p:xfrm>
          <a:off x="311217" y="3928100"/>
          <a:ext cx="11479730" cy="2722246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5815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469">
                  <a:extLst>
                    <a:ext uri="{9D8B030D-6E8A-4147-A177-3AD203B41FA5}">
                      <a16:colId xmlns:a16="http://schemas.microsoft.com/office/drawing/2014/main" val="1138042311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1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70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&lt;op&gt; description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</a:rPr>
                        <a:t>C Syntax</a:t>
                      </a: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Arm &lt;op&gt; Syntax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Op2: either register or constant value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Operation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AND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&amp;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and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&amp;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 Clear 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each bit in Op2 that is a 1, the same bit in R</a:t>
                      </a:r>
                      <a:r>
                        <a:rPr lang="en-US" sz="1800" baseline="-250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, is cleared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&amp; ~b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14400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bic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&amp; ~Op2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0698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orr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|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Exclusive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^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eor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^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649437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6C8383E3-AECF-7745-A0C0-5DEBAEEE4E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3412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6" grpId="0" animBg="1"/>
      <p:bldP spid="3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/>
              <a:t>The act (operation) of </a:t>
            </a:r>
            <a:r>
              <a:rPr lang="en-US" i="1" dirty="0">
                <a:solidFill>
                  <a:schemeClr val="accent3"/>
                </a:solidFill>
              </a:rPr>
              <a:t>Masking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249E87-0AB4-8C4B-96B4-E0747E3219A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36969" y="682285"/>
            <a:ext cx="8828506" cy="597284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fontAlgn="base"/>
            <a:endParaRPr lang="en-US" sz="14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marL="0" indent="0" fontAlgn="base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r>
              <a:rPr lang="en-US" sz="2000" dirty="0">
                <a:solidFill>
                  <a:srgbClr val="0070C0"/>
                </a:solidFill>
              </a:rPr>
              <a:t>Bit masks access/modify specific bits in memory</a:t>
            </a:r>
          </a:p>
          <a:p>
            <a:pPr fontAlgn="base"/>
            <a:r>
              <a:rPr lang="en-US" sz="2000" dirty="0">
                <a:solidFill>
                  <a:srgbClr val="0070C0"/>
                </a:solidFill>
              </a:rPr>
              <a:t>Masking</a:t>
            </a:r>
            <a:r>
              <a:rPr lang="en-US" sz="2000" dirty="0"/>
              <a:t> act of </a:t>
            </a:r>
            <a:r>
              <a:rPr lang="en-US" sz="2000" dirty="0">
                <a:solidFill>
                  <a:srgbClr val="0070C0"/>
                </a:solidFill>
              </a:rPr>
              <a:t>applying a mask to a value with a specific op: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sets bit to 1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| c; // in C)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inverts the bit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^ c; // in C)</a:t>
            </a:r>
            <a:endParaRPr lang="en-US" sz="2000" dirty="0">
              <a:solidFill>
                <a:schemeClr val="tx2"/>
              </a:solidFill>
              <a:cs typeface="Consolas" panose="020B0609020204030204" pitchFamily="49" charset="0"/>
            </a:endParaRP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bic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clears it            (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= b &amp; ~c; // in C)</a:t>
            </a:r>
            <a:endParaRPr lang="en-US" sz="2000" dirty="0">
              <a:solidFill>
                <a:schemeClr val="tx2"/>
              </a:solidFill>
              <a:cs typeface="Consolas" panose="020B0609020204030204" pitchFamily="49" charset="0"/>
            </a:endParaRPr>
          </a:p>
          <a:p>
            <a:pPr fontAlgn="base"/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clears the bit, 1 passes bit unchanged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&amp; c; // in 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1603D4-DC5C-EF40-8CE4-A6810AD190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353625"/>
              </p:ext>
            </p:extLst>
          </p:nvPr>
        </p:nvGraphicFramePr>
        <p:xfrm>
          <a:off x="1303505" y="961380"/>
          <a:ext cx="7129979" cy="2554430"/>
        </p:xfrm>
        <a:graphic>
          <a:graphicData uri="http://schemas.openxmlformats.org/drawingml/2006/table">
            <a:tbl>
              <a:tblPr firstRow="1" firstCol="1" bandRow="1"/>
              <a:tblGrid>
                <a:gridCol w="1346093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20812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22555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20812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22555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485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Mask on </a:t>
            </a:r>
            <a:r>
              <a:rPr lang="en-US" dirty="0"/>
              <a:t>and </a:t>
            </a:r>
            <a:r>
              <a:rPr lang="en-US" dirty="0">
                <a:solidFill>
                  <a:srgbClr val="00B050"/>
                </a:solidFill>
              </a:rPr>
              <a:t>Mask off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6E95729-41A5-234F-A993-769915239C45}"/>
              </a:ext>
            </a:extLst>
          </p:cNvPr>
          <p:cNvSpPr txBox="1">
            <a:spLocks/>
          </p:cNvSpPr>
          <p:nvPr/>
        </p:nvSpPr>
        <p:spPr>
          <a:xfrm>
            <a:off x="67382" y="749167"/>
            <a:ext cx="5695839" cy="24090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bits to 1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on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1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1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0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| r3; // in 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C529F70-C506-B9CA-8DFC-9FFE6E56F7CB}"/>
              </a:ext>
            </a:extLst>
          </p:cNvPr>
          <p:cNvGrpSpPr/>
          <p:nvPr/>
        </p:nvGrpSpPr>
        <p:grpSpPr>
          <a:xfrm>
            <a:off x="505421" y="3429000"/>
            <a:ext cx="4546061" cy="2978746"/>
            <a:chOff x="6781012" y="-95712"/>
            <a:chExt cx="4546061" cy="2978746"/>
          </a:xfrm>
        </p:grpSpPr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A25DE10F-1350-48D2-087F-7DF0F1B88BF6}"/>
                </a:ext>
              </a:extLst>
            </p:cNvPr>
            <p:cNvSpPr txBox="1">
              <a:spLocks/>
            </p:cNvSpPr>
            <p:nvPr/>
          </p:nvSpPr>
          <p:spPr>
            <a:xfrm>
              <a:off x="6781012" y="-95712"/>
              <a:ext cx="4546061" cy="29787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force lower 16 bits to 1 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</a:t>
              </a:r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ff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1E9C3D7-9276-BEE2-75E2-CB2EEF37D84B}"/>
                </a:ext>
              </a:extLst>
            </p:cNvPr>
            <p:cNvCxnSpPr/>
            <p:nvPr/>
          </p:nvCxnSpPr>
          <p:spPr>
            <a:xfrm>
              <a:off x="9309370" y="1765571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A6444E8-802F-8109-6F51-C80D11DC969C}"/>
                </a:ext>
              </a:extLst>
            </p:cNvPr>
            <p:cNvCxnSpPr/>
            <p:nvPr/>
          </p:nvCxnSpPr>
          <p:spPr>
            <a:xfrm>
              <a:off x="9685505" y="1736389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00550C3-FD70-7D6F-3F42-F22CE0595D49}"/>
                </a:ext>
              </a:extLst>
            </p:cNvPr>
            <p:cNvCxnSpPr/>
            <p:nvPr/>
          </p:nvCxnSpPr>
          <p:spPr>
            <a:xfrm>
              <a:off x="9309370" y="78949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132698B-2EFA-4411-D60F-1AD44CE00E97}"/>
                </a:ext>
              </a:extLst>
            </p:cNvPr>
            <p:cNvCxnSpPr/>
            <p:nvPr/>
          </p:nvCxnSpPr>
          <p:spPr>
            <a:xfrm>
              <a:off x="9685505" y="760315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D014DC-2806-2F52-0D9E-42D6C6037002}"/>
                </a:ext>
              </a:extLst>
            </p:cNvPr>
            <p:cNvSpPr txBox="1"/>
            <p:nvPr/>
          </p:nvSpPr>
          <p:spPr>
            <a:xfrm>
              <a:off x="9685505" y="1861609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1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DB77468-FE6E-F9FD-377A-98BED5D95EE0}"/>
                </a:ext>
              </a:extLst>
            </p:cNvPr>
            <p:cNvCxnSpPr/>
            <p:nvPr/>
          </p:nvCxnSpPr>
          <p:spPr>
            <a:xfrm>
              <a:off x="8430271" y="177847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A167A5C-B50D-DD43-E9F8-CF6F12BD6DAA}"/>
                </a:ext>
              </a:extLst>
            </p:cNvPr>
            <p:cNvCxnSpPr/>
            <p:nvPr/>
          </p:nvCxnSpPr>
          <p:spPr>
            <a:xfrm>
              <a:off x="8806406" y="174929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44F0E29-3333-BE83-4450-BBE381C419EC}"/>
                </a:ext>
              </a:extLst>
            </p:cNvPr>
            <p:cNvCxnSpPr/>
            <p:nvPr/>
          </p:nvCxnSpPr>
          <p:spPr>
            <a:xfrm>
              <a:off x="8430271" y="80240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65811B7-9483-20DA-8925-F1AE8B7005B4}"/>
                </a:ext>
              </a:extLst>
            </p:cNvPr>
            <p:cNvCxnSpPr/>
            <p:nvPr/>
          </p:nvCxnSpPr>
          <p:spPr>
            <a:xfrm>
              <a:off x="8806406" y="773220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07E8ED5-7BDC-5A03-BCE2-156A23420366}"/>
                </a:ext>
              </a:extLst>
            </p:cNvPr>
            <p:cNvSpPr txBox="1"/>
            <p:nvPr/>
          </p:nvSpPr>
          <p:spPr>
            <a:xfrm>
              <a:off x="6976026" y="1909959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D8B337-8F64-9D8A-033E-DD76B8696E46}"/>
              </a:ext>
            </a:extLst>
          </p:cNvPr>
          <p:cNvSpPr txBox="1">
            <a:spLocks/>
          </p:cNvSpPr>
          <p:nvPr/>
        </p:nvSpPr>
        <p:spPr>
          <a:xfrm>
            <a:off x="6885190" y="2578000"/>
            <a:ext cx="3979545" cy="26008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cs typeface="Courier New" panose="02070309020205020404" pitchFamily="49" charset="0"/>
              </a:rPr>
              <a:t>Example: force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lower 8 bits to 1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r1   r2, 0xff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| 0xff; // in C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 ff</a:t>
            </a:r>
          </a:p>
        </p:txBody>
      </p:sp>
    </p:spTree>
    <p:extLst>
      <p:ext uri="{BB962C8B-B14F-4D97-AF65-F5344CB8AC3E}">
        <p14:creationId xmlns:p14="http://schemas.microsoft.com/office/powerpoint/2010/main" val="227894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Mask on </a:t>
            </a:r>
            <a:r>
              <a:rPr lang="en-US" dirty="0"/>
              <a:t>and </a:t>
            </a:r>
            <a:r>
              <a:rPr lang="en-US" dirty="0">
                <a:solidFill>
                  <a:srgbClr val="00B050"/>
                </a:solidFill>
              </a:rPr>
              <a:t>Mask off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0DDE32B-B88D-A8CA-C99F-2F3C717B9B62}"/>
              </a:ext>
            </a:extLst>
          </p:cNvPr>
          <p:cNvSpPr txBox="1">
            <a:spLocks/>
          </p:cNvSpPr>
          <p:nvPr/>
        </p:nvSpPr>
        <p:spPr>
          <a:xfrm>
            <a:off x="315672" y="749769"/>
            <a:ext cx="5905599" cy="23370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bits to 0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off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r3; // in C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ABC1DFA-9D8C-8879-D213-8F93CC6D0ED5}"/>
              </a:ext>
            </a:extLst>
          </p:cNvPr>
          <p:cNvGrpSpPr/>
          <p:nvPr/>
        </p:nvGrpSpPr>
        <p:grpSpPr>
          <a:xfrm>
            <a:off x="660196" y="3232991"/>
            <a:ext cx="4501232" cy="3034805"/>
            <a:chOff x="6355122" y="3689443"/>
            <a:chExt cx="4501232" cy="3034805"/>
          </a:xfrm>
        </p:grpSpPr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C3025578-CEAD-1E7D-D4FF-78DB54A53B32}"/>
                </a:ext>
              </a:extLst>
            </p:cNvPr>
            <p:cNvSpPr txBox="1">
              <a:spLocks/>
            </p:cNvSpPr>
            <p:nvPr/>
          </p:nvSpPr>
          <p:spPr>
            <a:xfrm>
              <a:off x="6355122" y="3689443"/>
              <a:ext cx="4501232" cy="303480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force lower 8 bits to 0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 ff ff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B571692-613B-7F68-DA69-B351C6B67BAB}"/>
                </a:ext>
              </a:extLst>
            </p:cNvPr>
            <p:cNvCxnSpPr/>
            <p:nvPr/>
          </p:nvCxnSpPr>
          <p:spPr>
            <a:xfrm>
              <a:off x="8933235" y="556086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F1FDA4E-CE18-831C-2898-5DB239056985}"/>
                </a:ext>
              </a:extLst>
            </p:cNvPr>
            <p:cNvCxnSpPr/>
            <p:nvPr/>
          </p:nvCxnSpPr>
          <p:spPr>
            <a:xfrm>
              <a:off x="9309370" y="5531681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6FE4449-918B-2C6C-FBE1-D68D62B2D7A5}"/>
                </a:ext>
              </a:extLst>
            </p:cNvPr>
            <p:cNvCxnSpPr/>
            <p:nvPr/>
          </p:nvCxnSpPr>
          <p:spPr>
            <a:xfrm>
              <a:off x="8933235" y="458478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90B71C7-6F05-609B-93AF-9D44C18D7E4A}"/>
                </a:ext>
              </a:extLst>
            </p:cNvPr>
            <p:cNvCxnSpPr/>
            <p:nvPr/>
          </p:nvCxnSpPr>
          <p:spPr>
            <a:xfrm>
              <a:off x="9309370" y="455560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E066AD-BEBF-4A0E-ED6A-6A77CA80918B}"/>
                </a:ext>
              </a:extLst>
            </p:cNvPr>
            <p:cNvSpPr txBox="1"/>
            <p:nvPr/>
          </p:nvSpPr>
          <p:spPr>
            <a:xfrm>
              <a:off x="9309370" y="565690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824E921-62B7-D977-F7F8-D6DF38F886A6}"/>
                </a:ext>
              </a:extLst>
            </p:cNvPr>
            <p:cNvCxnSpPr/>
            <p:nvPr/>
          </p:nvCxnSpPr>
          <p:spPr>
            <a:xfrm>
              <a:off x="8054136" y="557376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14C40A0-7ABD-9E77-79EF-6C7FAD343463}"/>
                </a:ext>
              </a:extLst>
            </p:cNvPr>
            <p:cNvCxnSpPr/>
            <p:nvPr/>
          </p:nvCxnSpPr>
          <p:spPr>
            <a:xfrm>
              <a:off x="8430271" y="554458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9271CFE-D991-C6E3-4793-17089C573467}"/>
                </a:ext>
              </a:extLst>
            </p:cNvPr>
            <p:cNvCxnSpPr/>
            <p:nvPr/>
          </p:nvCxnSpPr>
          <p:spPr>
            <a:xfrm>
              <a:off x="8054136" y="459769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AA7BFB4-C56E-ED5C-B0F1-E6CE4CB9BDB6}"/>
                </a:ext>
              </a:extLst>
            </p:cNvPr>
            <p:cNvCxnSpPr/>
            <p:nvPr/>
          </p:nvCxnSpPr>
          <p:spPr>
            <a:xfrm>
              <a:off x="8430271" y="456851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B115ED0-D86D-95A2-E0E4-6A980CEB536A}"/>
                </a:ext>
              </a:extLst>
            </p:cNvPr>
            <p:cNvSpPr txBox="1"/>
            <p:nvPr/>
          </p:nvSpPr>
          <p:spPr>
            <a:xfrm>
              <a:off x="6599891" y="5705251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310312-B4F9-F8D4-187A-43D0C57A4D1B}"/>
              </a:ext>
            </a:extLst>
          </p:cNvPr>
          <p:cNvSpPr txBox="1">
            <a:spLocks/>
          </p:cNvSpPr>
          <p:nvPr/>
        </p:nvSpPr>
        <p:spPr>
          <a:xfrm>
            <a:off x="6724880" y="2483985"/>
            <a:ext cx="4630306" cy="25888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cs typeface="Courier New" panose="02070309020205020404" pitchFamily="49" charset="0"/>
              </a:rPr>
              <a:t>Example: force lower 8 bits to 0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r1  r2, 0xffffff00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0xffffff00; // in C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ab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26138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D13E-5DA3-4A40-AC9A-16FEFD8D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8" y="112282"/>
            <a:ext cx="11869700" cy="513474"/>
          </a:xfrm>
        </p:spPr>
        <p:txBody>
          <a:bodyPr/>
          <a:lstStyle/>
          <a:p>
            <a:r>
              <a:rPr lang="en-US" dirty="0"/>
              <a:t>Conditional Branch: Changing the Next Instruction to Execute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6D3376-775B-A94D-8899-7BF14B6FCCB4}"/>
              </a:ext>
            </a:extLst>
          </p:cNvPr>
          <p:cNvSpPr txBox="1">
            <a:spLocks/>
          </p:cNvSpPr>
          <p:nvPr/>
        </p:nvSpPr>
        <p:spPr>
          <a:xfrm>
            <a:off x="365842" y="632781"/>
            <a:ext cx="5235968" cy="59293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8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Branch </a:t>
            </a:r>
            <a:r>
              <a:rPr lang="en-US" sz="2000" dirty="0">
                <a:solidFill>
                  <a:schemeClr val="tx2"/>
                </a:solidFill>
              </a:rPr>
              <a:t>instruction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000" b="1" u="sng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suffix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/>
              <a:t>B</a:t>
            </a:r>
            <a:r>
              <a:rPr lang="en-US" sz="2000" dirty="0">
                <a:solidFill>
                  <a:srgbClr val="7030A0"/>
                </a:solidFill>
              </a:rPr>
              <a:t>its in the condition field </a:t>
            </a:r>
            <a:r>
              <a:rPr lang="en-US" sz="2000" dirty="0"/>
              <a:t>specify the </a:t>
            </a:r>
            <a:r>
              <a:rPr lang="en-US" sz="2000" b="1" dirty="0">
                <a:solidFill>
                  <a:srgbClr val="0070C0"/>
                </a:solidFill>
              </a:rPr>
              <a:t>conditions</a:t>
            </a:r>
            <a:r>
              <a:rPr lang="en-US" sz="2000" dirty="0">
                <a:solidFill>
                  <a:srgbClr val="0070C0"/>
                </a:solidFill>
              </a:rPr>
              <a:t> when the branch happens</a:t>
            </a:r>
          </a:p>
          <a:p>
            <a:r>
              <a:rPr lang="en-US" sz="2000" dirty="0">
                <a:solidFill>
                  <a:schemeClr val="tx2"/>
                </a:solidFill>
              </a:rPr>
              <a:t>If the </a:t>
            </a:r>
            <a:r>
              <a:rPr lang="en-US" sz="2000" dirty="0">
                <a:solidFill>
                  <a:srgbClr val="7030A0"/>
                </a:solidFill>
              </a:rPr>
              <a:t>condition evaluates </a:t>
            </a:r>
            <a:r>
              <a:rPr lang="en-US" sz="2000" dirty="0">
                <a:solidFill>
                  <a:schemeClr val="tx2"/>
                </a:solidFill>
              </a:rPr>
              <a:t>to be </a:t>
            </a:r>
            <a:r>
              <a:rPr lang="en-US" sz="2000" dirty="0">
                <a:solidFill>
                  <a:srgbClr val="2C895B"/>
                </a:solidFill>
              </a:rPr>
              <a:t>true, </a:t>
            </a:r>
            <a:r>
              <a:rPr lang="en-US" sz="2000" dirty="0">
                <a:solidFill>
                  <a:schemeClr val="tx2"/>
                </a:solidFill>
              </a:rPr>
              <a:t>the </a:t>
            </a:r>
            <a:r>
              <a:rPr lang="en-US" sz="2000" dirty="0">
                <a:solidFill>
                  <a:srgbClr val="C00000"/>
                </a:solidFill>
              </a:rPr>
              <a:t>next instruction executed</a:t>
            </a:r>
            <a:r>
              <a:rPr lang="en-US" sz="2000" dirty="0">
                <a:solidFill>
                  <a:srgbClr val="2C895B"/>
                </a:solidFill>
              </a:rPr>
              <a:t> is located at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b="1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chemeClr val="tx2"/>
                </a:solidFill>
              </a:rPr>
              <a:t>If the </a:t>
            </a:r>
            <a:r>
              <a:rPr lang="en-US" sz="2000" dirty="0">
                <a:solidFill>
                  <a:srgbClr val="7030A0"/>
                </a:solidFill>
              </a:rPr>
              <a:t>condition evaluates </a:t>
            </a:r>
            <a:r>
              <a:rPr lang="en-US" sz="2000" dirty="0">
                <a:solidFill>
                  <a:schemeClr val="tx2"/>
                </a:solidFill>
              </a:rPr>
              <a:t>to be </a:t>
            </a:r>
            <a:r>
              <a:rPr lang="en-US" sz="2000" dirty="0">
                <a:solidFill>
                  <a:srgbClr val="FF0000"/>
                </a:solidFill>
              </a:rPr>
              <a:t>false</a:t>
            </a:r>
            <a:r>
              <a:rPr lang="en-US" sz="2000" dirty="0">
                <a:solidFill>
                  <a:srgbClr val="2C895B"/>
                </a:solidFill>
              </a:rPr>
              <a:t>,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C00000"/>
                </a:solidFill>
              </a:rPr>
              <a:t>next instruction executed</a:t>
            </a:r>
            <a:r>
              <a:rPr lang="en-US" sz="2000" dirty="0"/>
              <a:t> is located </a:t>
            </a:r>
            <a:r>
              <a:rPr lang="en-US" sz="2000" dirty="0">
                <a:solidFill>
                  <a:srgbClr val="0070C0"/>
                </a:solidFill>
              </a:rPr>
              <a:t>immediately after the branch</a:t>
            </a:r>
          </a:p>
          <a:p>
            <a:r>
              <a:rPr lang="en-US" sz="2000" dirty="0">
                <a:solidFill>
                  <a:schemeClr val="accent1"/>
                </a:solidFill>
                <a:cs typeface="Consolas" panose="020B0609020204030204" pitchFamily="49" charset="0"/>
              </a:rPr>
              <a:t>Unconditional branch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is when the condition is </a:t>
            </a:r>
            <a:r>
              <a:rPr lang="en-US" sz="2000" i="1" dirty="0">
                <a:solidFill>
                  <a:srgbClr val="2C895B"/>
                </a:solidFill>
                <a:cs typeface="Consolas" panose="020B0609020204030204" pitchFamily="49" charset="0"/>
              </a:rPr>
              <a:t>"always"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78AB42-1CC0-B340-B15B-25F18A4E1E0C}"/>
              </a:ext>
            </a:extLst>
          </p:cNvPr>
          <p:cNvSpPr txBox="1"/>
          <p:nvPr/>
        </p:nvSpPr>
        <p:spPr>
          <a:xfrm>
            <a:off x="2465534" y="799881"/>
            <a:ext cx="135155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C58975-0B25-F64F-BD5E-F71D752ACC52}"/>
              </a:ext>
            </a:extLst>
          </p:cNvPr>
          <p:cNvSpPr txBox="1"/>
          <p:nvPr/>
        </p:nvSpPr>
        <p:spPr>
          <a:xfrm>
            <a:off x="3792784" y="799881"/>
            <a:ext cx="104964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00B5B0-2BFE-004E-BDC1-8CE82CF52B58}"/>
              </a:ext>
            </a:extLst>
          </p:cNvPr>
          <p:cNvSpPr txBox="1"/>
          <p:nvPr/>
        </p:nvSpPr>
        <p:spPr>
          <a:xfrm>
            <a:off x="1088073" y="799881"/>
            <a:ext cx="135155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cond</a:t>
            </a:r>
            <a:endParaRPr lang="en-US" sz="2000" b="1" dirty="0">
              <a:solidFill>
                <a:schemeClr val="tx2"/>
              </a:solidFill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DCAE74D-D56E-EC4F-A1F9-009FAA9C4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209720"/>
              </p:ext>
            </p:extLst>
          </p:nvPr>
        </p:nvGraphicFramePr>
        <p:xfrm>
          <a:off x="5759403" y="999936"/>
          <a:ext cx="6318416" cy="5318115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095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4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86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Condition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Flag Checked 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BEQ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Equal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BNE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Not equal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BGE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≥ ("Greater than or Equal")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&lt; ("Less Than")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≠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7289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BGT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&gt; ("Greater Than")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0 &amp;&amp; N =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7185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≤ ("Less than or Equal")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 || N ≠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3854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BHS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Unsigned ≥ ("Higher or Same") or Carry Set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BLO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Unsigned &lt; ("Lower") or Carry Clear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BHI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Unsigned &gt; ("Higher")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 = 1 &amp;&amp; Z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185093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BLS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Unsigned ≤ ("Lower or Same")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 = 0 || Z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40969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BMI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Minus/negative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BPL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Plus - positive or zero (non-negative)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BVS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Overflow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V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BVC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 overflow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V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 (BAL)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Always (unconditional)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390338D-065E-894D-A4E2-A44D770199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75597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16" y="157154"/>
            <a:ext cx="10515600" cy="556564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Mask off </a:t>
            </a:r>
            <a:r>
              <a:rPr lang="en-US" dirty="0"/>
              <a:t>versus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Bit Clear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0DDE32B-B88D-A8CA-C99F-2F3C717B9B62}"/>
              </a:ext>
            </a:extLst>
          </p:cNvPr>
          <p:cNvSpPr txBox="1">
            <a:spLocks/>
          </p:cNvSpPr>
          <p:nvPr/>
        </p:nvSpPr>
        <p:spPr>
          <a:xfrm>
            <a:off x="185143" y="1064042"/>
            <a:ext cx="5905599" cy="22933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bits to 0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off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r3; // In C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0C64BF7-600D-4F7C-51FD-42AD3E8E71E9}"/>
              </a:ext>
            </a:extLst>
          </p:cNvPr>
          <p:cNvGrpSpPr/>
          <p:nvPr/>
        </p:nvGrpSpPr>
        <p:grpSpPr>
          <a:xfrm>
            <a:off x="6278808" y="24598"/>
            <a:ext cx="5501387" cy="3378107"/>
            <a:chOff x="6244432" y="216249"/>
            <a:chExt cx="5501387" cy="337810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AABC1DFA-9D8C-8879-D213-8F93CC6D0ED5}"/>
                </a:ext>
              </a:extLst>
            </p:cNvPr>
            <p:cNvGrpSpPr/>
            <p:nvPr/>
          </p:nvGrpSpPr>
          <p:grpSpPr>
            <a:xfrm>
              <a:off x="6244432" y="216249"/>
              <a:ext cx="5501387" cy="3378107"/>
              <a:chOff x="6298331" y="3701395"/>
              <a:chExt cx="5501387" cy="3378107"/>
            </a:xfrm>
          </p:grpSpPr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3025578-CEAD-1E7D-D4FF-78DB54A53B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98331" y="3701395"/>
                <a:ext cx="5501387" cy="337810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34950" indent="-23495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/>
                  <a:defRPr sz="28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1pPr>
                <a:lvl2pPr marL="577850" indent="-223838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24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20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3pPr>
                <a:lvl4pPr marL="1260475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4pPr>
                <a:lvl5pPr marL="1603375" indent="-2222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Example: force only bit 5 to 0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DATA: </a:t>
                </a:r>
                <a:r>
                  <a:rPr lang="en-US" sz="2000" dirty="0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r2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0xab ab ab </a:t>
                </a:r>
                <a:r>
                  <a:rPr lang="en-US" sz="2000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7</a:t>
                </a: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7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and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MASK</a:t>
                </a:r>
                <a:r>
                  <a:rPr lang="en-US" sz="2000" dirty="0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: r3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0xff ff ff </a:t>
                </a:r>
                <a:r>
                  <a:rPr lang="en-US" sz="2000" dirty="0" err="1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df</a:t>
                </a:r>
                <a:r>
                  <a:rPr lang="en-US" sz="2000" dirty="0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0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RSLT: </a:t>
                </a:r>
                <a:r>
                  <a:rPr lang="en-US" sz="2000" dirty="0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r1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0xab ab ab </a:t>
                </a:r>
                <a:r>
                  <a:rPr lang="en-US" sz="2000" dirty="0">
                    <a:solidFill>
                      <a:schemeClr val="accent3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5</a:t>
                </a: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7</a:t>
                </a: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r1 = r2 &amp; 0xffffffdf; // In C</a:t>
                </a:r>
                <a:endPara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FB571692-613B-7F68-DA69-B351C6B67BAB}"/>
                  </a:ext>
                </a:extLst>
              </p:cNvPr>
              <p:cNvCxnSpPr/>
              <p:nvPr/>
            </p:nvCxnSpPr>
            <p:spPr>
              <a:xfrm>
                <a:off x="8933235" y="5560863"/>
                <a:ext cx="0" cy="690663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DF1FDA4E-CE18-831C-2898-5DB239056985}"/>
                  </a:ext>
                </a:extLst>
              </p:cNvPr>
              <p:cNvCxnSpPr/>
              <p:nvPr/>
            </p:nvCxnSpPr>
            <p:spPr>
              <a:xfrm>
                <a:off x="9309370" y="5531681"/>
                <a:ext cx="0" cy="690663"/>
              </a:xfrm>
              <a:prstGeom prst="straightConnector1">
                <a:avLst/>
              </a:prstGeom>
              <a:ln w="31750"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76FE4449-918B-2C6C-FBE1-D68D62B2D7A5}"/>
                  </a:ext>
                </a:extLst>
              </p:cNvPr>
              <p:cNvCxnSpPr/>
              <p:nvPr/>
            </p:nvCxnSpPr>
            <p:spPr>
              <a:xfrm>
                <a:off x="8933235" y="4584789"/>
                <a:ext cx="0" cy="690663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490B71C7-6F05-609B-93AF-9D44C18D7E4A}"/>
                  </a:ext>
                </a:extLst>
              </p:cNvPr>
              <p:cNvCxnSpPr/>
              <p:nvPr/>
            </p:nvCxnSpPr>
            <p:spPr>
              <a:xfrm>
                <a:off x="9309370" y="4555607"/>
                <a:ext cx="0" cy="690663"/>
              </a:xfrm>
              <a:prstGeom prst="straightConnector1">
                <a:avLst/>
              </a:prstGeom>
              <a:ln w="31750"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2E066AD-BEBF-4A0E-ED6A-6A77CA80918B}"/>
                  </a:ext>
                </a:extLst>
              </p:cNvPr>
              <p:cNvSpPr txBox="1"/>
              <p:nvPr/>
            </p:nvSpPr>
            <p:spPr>
              <a:xfrm>
                <a:off x="9309370" y="5656901"/>
                <a:ext cx="14542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forces to a 0</a:t>
                </a: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F824E921-62B7-D977-F7F8-D6DF38F886A6}"/>
                  </a:ext>
                </a:extLst>
              </p:cNvPr>
              <p:cNvCxnSpPr/>
              <p:nvPr/>
            </p:nvCxnSpPr>
            <p:spPr>
              <a:xfrm>
                <a:off x="8054136" y="5573768"/>
                <a:ext cx="0" cy="690663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914C40A0-7ABD-9E77-79EF-6C7FAD343463}"/>
                  </a:ext>
                </a:extLst>
              </p:cNvPr>
              <p:cNvCxnSpPr/>
              <p:nvPr/>
            </p:nvCxnSpPr>
            <p:spPr>
              <a:xfrm>
                <a:off x="8430271" y="5544586"/>
                <a:ext cx="0" cy="690663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49271CFE-D991-C6E3-4793-17089C573467}"/>
                  </a:ext>
                </a:extLst>
              </p:cNvPr>
              <p:cNvCxnSpPr/>
              <p:nvPr/>
            </p:nvCxnSpPr>
            <p:spPr>
              <a:xfrm>
                <a:off x="8054136" y="4597694"/>
                <a:ext cx="0" cy="690663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6AA7BFB4-C56E-ED5C-B0F1-E6CE4CB9BDB6}"/>
                  </a:ext>
                </a:extLst>
              </p:cNvPr>
              <p:cNvCxnSpPr/>
              <p:nvPr/>
            </p:nvCxnSpPr>
            <p:spPr>
              <a:xfrm>
                <a:off x="8430271" y="4568512"/>
                <a:ext cx="0" cy="690663"/>
              </a:xfrm>
              <a:prstGeom prst="straightConnector1">
                <a:avLst/>
              </a:prstGeom>
              <a:ln w="3175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B115ED0-D86D-95A2-E0E4-6A980CEB536A}"/>
                  </a:ext>
                </a:extLst>
              </p:cNvPr>
              <p:cNvSpPr txBox="1"/>
              <p:nvPr/>
            </p:nvSpPr>
            <p:spPr>
              <a:xfrm>
                <a:off x="6599891" y="5705251"/>
                <a:ext cx="13260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unchanged</a:t>
                </a: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0CC9495-3AE5-A1ED-1785-12083FBF9557}"/>
                </a:ext>
              </a:extLst>
            </p:cNvPr>
            <p:cNvSpPr txBox="1"/>
            <p:nvPr/>
          </p:nvSpPr>
          <p:spPr>
            <a:xfrm>
              <a:off x="9658718" y="735528"/>
              <a:ext cx="201850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77: 01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1 0111</a:t>
              </a:r>
            </a:p>
          </p:txBody>
        </p:sp>
      </p:grp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DA494B-B555-178F-88EC-A0584BA47A9E}"/>
              </a:ext>
            </a:extLst>
          </p:cNvPr>
          <p:cNvSpPr txBox="1">
            <a:spLocks/>
          </p:cNvSpPr>
          <p:nvPr/>
        </p:nvSpPr>
        <p:spPr>
          <a:xfrm>
            <a:off x="68654" y="3972760"/>
            <a:ext cx="6108768" cy="19742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clear specific bits which are 1 in a mask, 0 bits in the mask are unchanged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~r3;  // in C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bic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3C8D238-B90C-16AF-5573-7BD4005D8CD8}"/>
              </a:ext>
            </a:extLst>
          </p:cNvPr>
          <p:cNvGrpSpPr/>
          <p:nvPr/>
        </p:nvGrpSpPr>
        <p:grpSpPr>
          <a:xfrm>
            <a:off x="6278808" y="3434394"/>
            <a:ext cx="5753075" cy="3378106"/>
            <a:chOff x="6324496" y="3438515"/>
            <a:chExt cx="5753075" cy="337810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8E90B28-7ABB-5A4C-1768-B45491DE342D}"/>
                </a:ext>
              </a:extLst>
            </p:cNvPr>
            <p:cNvCxnSpPr/>
            <p:nvPr/>
          </p:nvCxnSpPr>
          <p:spPr>
            <a:xfrm>
              <a:off x="9255471" y="5078231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A21A9F3-61D9-2CD3-884B-6E616504FF76}"/>
                </a:ext>
              </a:extLst>
            </p:cNvPr>
            <p:cNvCxnSpPr/>
            <p:nvPr/>
          </p:nvCxnSpPr>
          <p:spPr>
            <a:xfrm>
              <a:off x="9631606" y="5049049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908CEC6-1A86-0CA1-DCCC-05EEE0196202}"/>
                </a:ext>
              </a:extLst>
            </p:cNvPr>
            <p:cNvCxnSpPr/>
            <p:nvPr/>
          </p:nvCxnSpPr>
          <p:spPr>
            <a:xfrm>
              <a:off x="9255471" y="410215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309F7FB-1589-CC0E-759C-AAAEB3E56BB1}"/>
                </a:ext>
              </a:extLst>
            </p:cNvPr>
            <p:cNvCxnSpPr/>
            <p:nvPr/>
          </p:nvCxnSpPr>
          <p:spPr>
            <a:xfrm>
              <a:off x="9631606" y="4072975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485A8E-E83D-B1EE-923D-2EED819556E9}"/>
                </a:ext>
              </a:extLst>
            </p:cNvPr>
            <p:cNvSpPr txBox="1"/>
            <p:nvPr/>
          </p:nvSpPr>
          <p:spPr>
            <a:xfrm>
              <a:off x="9631606" y="5174269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88B5BCC-017E-8CF1-FF3D-EC4E8CF88E7D}"/>
                </a:ext>
              </a:extLst>
            </p:cNvPr>
            <p:cNvCxnSpPr/>
            <p:nvPr/>
          </p:nvCxnSpPr>
          <p:spPr>
            <a:xfrm>
              <a:off x="8376372" y="509113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FC35F6A-D71A-439B-C8B2-8F051665F881}"/>
                </a:ext>
              </a:extLst>
            </p:cNvPr>
            <p:cNvCxnSpPr/>
            <p:nvPr/>
          </p:nvCxnSpPr>
          <p:spPr>
            <a:xfrm>
              <a:off x="8752507" y="506195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8D3CFE5-03B1-A923-AD2E-B2DABE2B4F9F}"/>
                </a:ext>
              </a:extLst>
            </p:cNvPr>
            <p:cNvCxnSpPr/>
            <p:nvPr/>
          </p:nvCxnSpPr>
          <p:spPr>
            <a:xfrm>
              <a:off x="8376372" y="411506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963D455-6916-DFB9-B475-04350DCA409C}"/>
                </a:ext>
              </a:extLst>
            </p:cNvPr>
            <p:cNvCxnSpPr/>
            <p:nvPr/>
          </p:nvCxnSpPr>
          <p:spPr>
            <a:xfrm>
              <a:off x="8752507" y="4085880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F0A429E-1AE4-65C6-97DE-A2B56DB2A649}"/>
                </a:ext>
              </a:extLst>
            </p:cNvPr>
            <p:cNvSpPr txBox="1"/>
            <p:nvPr/>
          </p:nvSpPr>
          <p:spPr>
            <a:xfrm>
              <a:off x="6922127" y="5222619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F98CFE3-1E40-274E-7D41-97C7D82020D6}"/>
                </a:ext>
              </a:extLst>
            </p:cNvPr>
            <p:cNvGrpSpPr/>
            <p:nvPr/>
          </p:nvGrpSpPr>
          <p:grpSpPr>
            <a:xfrm>
              <a:off x="6324496" y="3438515"/>
              <a:ext cx="5753075" cy="3378106"/>
              <a:chOff x="6324496" y="3278711"/>
              <a:chExt cx="5753075" cy="3378106"/>
            </a:xfrm>
          </p:grpSpPr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060BB56-D57B-845A-117B-4AAFF241B1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24496" y="3278711"/>
                <a:ext cx="5753075" cy="337810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34950" indent="-23495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/>
                  <a:defRPr sz="28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1pPr>
                <a:lvl2pPr marL="577850" indent="-223838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24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20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3pPr>
                <a:lvl4pPr marL="1260475" indent="-2333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4pPr>
                <a:lvl5pPr marL="1603375" indent="-2222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>
                    <a:cs typeface="Courier New" panose="02070309020205020404" pitchFamily="49" charset="0"/>
                  </a:rPr>
                  <a:t>clear bit 5 to a 0 without changing the other bits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DATA: </a:t>
                </a:r>
                <a:r>
                  <a:rPr lang="en-US" sz="2000" dirty="0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r2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0xab ab ab </a:t>
                </a:r>
                <a:r>
                  <a:rPr lang="en-US" sz="20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7</a:t>
                </a: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7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 err="1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bic</a:t>
                </a:r>
                <a:endPara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MASK</a:t>
                </a:r>
                <a:r>
                  <a:rPr lang="en-US" sz="2000" dirty="0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: r3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 00 00 </a:t>
                </a:r>
                <a:r>
                  <a:rPr lang="en-US" sz="2000" dirty="0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</a:t>
                </a: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0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RSLT: </a:t>
                </a:r>
                <a:r>
                  <a:rPr lang="en-US" sz="2000" dirty="0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r1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0xab ab ab </a:t>
                </a:r>
                <a:r>
                  <a:rPr lang="en-US" sz="2000" dirty="0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57</a:t>
                </a: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r1 = r2 &amp; ~0x00000020;  // in C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AC1B2D-0F7F-9092-DC84-2CBD13A4AF0E}"/>
                  </a:ext>
                </a:extLst>
              </p:cNvPr>
              <p:cNvSpPr txBox="1"/>
              <p:nvPr/>
            </p:nvSpPr>
            <p:spPr>
              <a:xfrm>
                <a:off x="9597717" y="4174375"/>
                <a:ext cx="2159566" cy="70788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r3: 00</a:t>
                </a:r>
                <a:r>
                  <a:rPr lang="en-US" sz="20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  <a:r>
                  <a:rPr lang="en-US" sz="2000" dirty="0">
                    <a:solidFill>
                      <a:schemeClr val="accent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0 0000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~r3: 11</a:t>
                </a:r>
                <a:r>
                  <a:rPr lang="en-US" sz="20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  <a:r>
                  <a:rPr lang="en-US" sz="2000" dirty="0">
                    <a:solidFill>
                      <a:schemeClr val="accent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1 1111</a:t>
                </a:r>
              </a:p>
            </p:txBody>
          </p: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826A6FF-E3D7-F5AE-8550-B2ADB022464C}"/>
                </a:ext>
              </a:extLst>
            </p:cNvPr>
            <p:cNvCxnSpPr/>
            <p:nvPr/>
          </p:nvCxnSpPr>
          <p:spPr>
            <a:xfrm>
              <a:off x="8951045" y="529197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8FF3BEA-2214-5CAE-738C-D24F02914F33}"/>
                </a:ext>
              </a:extLst>
            </p:cNvPr>
            <p:cNvCxnSpPr/>
            <p:nvPr/>
          </p:nvCxnSpPr>
          <p:spPr>
            <a:xfrm>
              <a:off x="9265741" y="5291971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D7452DC-22AB-5A8F-A931-2C9A6AE2520E}"/>
                </a:ext>
              </a:extLst>
            </p:cNvPr>
            <p:cNvCxnSpPr/>
            <p:nvPr/>
          </p:nvCxnSpPr>
          <p:spPr>
            <a:xfrm>
              <a:off x="8951045" y="4315441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3361EAC-24D2-3BBB-41E4-780449A6F6F7}"/>
                </a:ext>
              </a:extLst>
            </p:cNvPr>
            <p:cNvCxnSpPr/>
            <p:nvPr/>
          </p:nvCxnSpPr>
          <p:spPr>
            <a:xfrm>
              <a:off x="9255471" y="4273356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E31B627-518A-C8A3-1074-47AA68F985E7}"/>
                </a:ext>
              </a:extLst>
            </p:cNvPr>
            <p:cNvSpPr txBox="1"/>
            <p:nvPr/>
          </p:nvSpPr>
          <p:spPr>
            <a:xfrm>
              <a:off x="9451062" y="5358935"/>
              <a:ext cx="1300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clears bit 5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BE138DF-BF8A-45C8-0DB4-CCC215E894AB}"/>
                </a:ext>
              </a:extLst>
            </p:cNvPr>
            <p:cNvCxnSpPr/>
            <p:nvPr/>
          </p:nvCxnSpPr>
          <p:spPr>
            <a:xfrm>
              <a:off x="8080301" y="529197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5B17DE0-13FB-5EC6-A314-1173C83A0E35}"/>
                </a:ext>
              </a:extLst>
            </p:cNvPr>
            <p:cNvCxnSpPr/>
            <p:nvPr/>
          </p:nvCxnSpPr>
          <p:spPr>
            <a:xfrm>
              <a:off x="8531435" y="529197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13C9408-0E0D-38FF-A1CF-C805503F96BB}"/>
                </a:ext>
              </a:extLst>
            </p:cNvPr>
            <p:cNvCxnSpPr/>
            <p:nvPr/>
          </p:nvCxnSpPr>
          <p:spPr>
            <a:xfrm>
              <a:off x="8150980" y="431544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AF422C7-F568-5E26-337C-A5C724D0436C}"/>
                </a:ext>
              </a:extLst>
            </p:cNvPr>
            <p:cNvCxnSpPr/>
            <p:nvPr/>
          </p:nvCxnSpPr>
          <p:spPr>
            <a:xfrm>
              <a:off x="8533990" y="431544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B69367C-8405-FBA6-FDE9-916468AA98DB}"/>
                </a:ext>
              </a:extLst>
            </p:cNvPr>
            <p:cNvSpPr txBox="1"/>
            <p:nvPr/>
          </p:nvSpPr>
          <p:spPr>
            <a:xfrm>
              <a:off x="6482878" y="5383285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7E41ACC-9D67-0222-2FF4-8742E2F8F361}"/>
              </a:ext>
            </a:extLst>
          </p:cNvPr>
          <p:cNvSpPr txBox="1"/>
          <p:nvPr/>
        </p:nvSpPr>
        <p:spPr>
          <a:xfrm>
            <a:off x="9607386" y="1536981"/>
            <a:ext cx="201850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11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1 1111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54F504-2CF5-D81E-4314-5034D54BCB1B}"/>
              </a:ext>
            </a:extLst>
          </p:cNvPr>
          <p:cNvSpPr txBox="1"/>
          <p:nvPr/>
        </p:nvSpPr>
        <p:spPr>
          <a:xfrm>
            <a:off x="9639438" y="2483981"/>
            <a:ext cx="201850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57: 01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1 0111</a:t>
            </a:r>
          </a:p>
        </p:txBody>
      </p:sp>
    </p:spTree>
    <p:extLst>
      <p:ext uri="{BB962C8B-B14F-4D97-AF65-F5344CB8AC3E}">
        <p14:creationId xmlns:p14="http://schemas.microsoft.com/office/powerpoint/2010/main" val="57849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19098"/>
          </a:xfrm>
        </p:spPr>
        <p:txBody>
          <a:bodyPr/>
          <a:lstStyle/>
          <a:p>
            <a:r>
              <a:rPr lang="en-US" dirty="0"/>
              <a:t>Extracting (Isolate) a Field of Bits with a mask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15AA-1EB7-D342-9049-9A663E36922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194EA53-77FE-010A-389A-64D7BBC6F41C}"/>
              </a:ext>
            </a:extLst>
          </p:cNvPr>
          <p:cNvSpPr txBox="1">
            <a:spLocks/>
          </p:cNvSpPr>
          <p:nvPr/>
        </p:nvSpPr>
        <p:spPr>
          <a:xfrm>
            <a:off x="551864" y="1228122"/>
            <a:ext cx="5482487" cy="18465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extract top 8 bits </a:t>
            </a:r>
            <a:r>
              <a:rPr lang="en-US" sz="2200" dirty="0">
                <a:cs typeface="Courier New" panose="02070309020205020404" pitchFamily="49" charset="0"/>
              </a:rPr>
              <a:t>of r2 into r1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C311709-9B1A-78F3-2215-C80C758A1157}"/>
              </a:ext>
            </a:extLst>
          </p:cNvPr>
          <p:cNvGrpSpPr/>
          <p:nvPr/>
        </p:nvGrpSpPr>
        <p:grpSpPr>
          <a:xfrm>
            <a:off x="769231" y="3290838"/>
            <a:ext cx="4632115" cy="2577947"/>
            <a:chOff x="6698194" y="2222576"/>
            <a:chExt cx="4632115" cy="2577947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A51A1824-DEDD-4E0B-363A-41A45AB4C3E9}"/>
                </a:ext>
              </a:extLst>
            </p:cNvPr>
            <p:cNvSpPr txBox="1">
              <a:spLocks/>
            </p:cNvSpPr>
            <p:nvPr/>
          </p:nvSpPr>
          <p:spPr>
            <a:xfrm>
              <a:off x="6698194" y="2222576"/>
              <a:ext cx="4632115" cy="25779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ab 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00 00 00 </a:t>
              </a:r>
            </a:p>
            <a:p>
              <a:pPr marL="0" indent="0">
                <a:buNone/>
              </a:pPr>
              <a:endPara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00 00 00 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6DEA6D-4E0E-5430-0BC7-DA8703F8E382}"/>
                </a:ext>
              </a:extLst>
            </p:cNvPr>
            <p:cNvCxnSpPr/>
            <p:nvPr/>
          </p:nvCxnSpPr>
          <p:spPr>
            <a:xfrm>
              <a:off x="9248987" y="361407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2403DA0-D6B8-E814-DF68-2C594E52BA55}"/>
                </a:ext>
              </a:extLst>
            </p:cNvPr>
            <p:cNvCxnSpPr/>
            <p:nvPr/>
          </p:nvCxnSpPr>
          <p:spPr>
            <a:xfrm>
              <a:off x="9625122" y="3584892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4C88785-33E4-FA6E-63AE-3CBC927654AD}"/>
                </a:ext>
              </a:extLst>
            </p:cNvPr>
            <p:cNvCxnSpPr/>
            <p:nvPr/>
          </p:nvCxnSpPr>
          <p:spPr>
            <a:xfrm>
              <a:off x="9248987" y="2638000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68B9225-2181-96C7-1146-25EAAABD344C}"/>
                </a:ext>
              </a:extLst>
            </p:cNvPr>
            <p:cNvCxnSpPr/>
            <p:nvPr/>
          </p:nvCxnSpPr>
          <p:spPr>
            <a:xfrm>
              <a:off x="9625122" y="2608818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1C13D8C-F68D-F692-9846-E0F31114260A}"/>
                </a:ext>
              </a:extLst>
            </p:cNvPr>
            <p:cNvSpPr txBox="1"/>
            <p:nvPr/>
          </p:nvSpPr>
          <p:spPr>
            <a:xfrm>
              <a:off x="9625122" y="3710112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C34F63E-FA7C-2F6E-0863-955043BBE1E2}"/>
                </a:ext>
              </a:extLst>
            </p:cNvPr>
            <p:cNvCxnSpPr/>
            <p:nvPr/>
          </p:nvCxnSpPr>
          <p:spPr>
            <a:xfrm>
              <a:off x="8369888" y="362697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056967F-DFCB-4F52-7830-3F8CBA404E25}"/>
                </a:ext>
              </a:extLst>
            </p:cNvPr>
            <p:cNvCxnSpPr/>
            <p:nvPr/>
          </p:nvCxnSpPr>
          <p:spPr>
            <a:xfrm>
              <a:off x="8746023" y="3597797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DB37F60-CF0C-300F-901E-CD6C9F2B2115}"/>
                </a:ext>
              </a:extLst>
            </p:cNvPr>
            <p:cNvCxnSpPr/>
            <p:nvPr/>
          </p:nvCxnSpPr>
          <p:spPr>
            <a:xfrm>
              <a:off x="8369888" y="265090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4F32634-717E-A1CD-26EC-56E7EFF7C99A}"/>
                </a:ext>
              </a:extLst>
            </p:cNvPr>
            <p:cNvCxnSpPr/>
            <p:nvPr/>
          </p:nvCxnSpPr>
          <p:spPr>
            <a:xfrm>
              <a:off x="8746023" y="262172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1439FA-8270-49E9-3C15-5A63E1F8E4CD}"/>
                </a:ext>
              </a:extLst>
            </p:cNvPr>
            <p:cNvSpPr txBox="1"/>
            <p:nvPr/>
          </p:nvSpPr>
          <p:spPr>
            <a:xfrm>
              <a:off x="6915643" y="3758462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E56F8-CAAD-E9D9-F30D-EFA8CD4ABBBD}"/>
              </a:ext>
            </a:extLst>
          </p:cNvPr>
          <p:cNvSpPr txBox="1">
            <a:spLocks/>
          </p:cNvSpPr>
          <p:nvPr/>
        </p:nvSpPr>
        <p:spPr>
          <a:xfrm>
            <a:off x="6645221" y="2372999"/>
            <a:ext cx="4632115" cy="25148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  <a:cs typeface="Courier New" panose="02070309020205020404" pitchFamily="49" charset="0"/>
              </a:rPr>
              <a:t>extract top 8 bits </a:t>
            </a:r>
            <a:r>
              <a:rPr lang="en-US" sz="2000" dirty="0">
                <a:cs typeface="Courier New" panose="02070309020205020404" pitchFamily="49" charset="0"/>
              </a:rPr>
              <a:t>of r2 into r1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ab ab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 r1, r2, 0xff000000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00 00 00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0xff000000;  // in C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6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19098"/>
          </a:xfrm>
        </p:spPr>
        <p:txBody>
          <a:bodyPr/>
          <a:lstStyle/>
          <a:p>
            <a:r>
              <a:rPr lang="en-US" dirty="0"/>
              <a:t>Finding if a bit is 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15AA-1EB7-D342-9049-9A663E36922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B9582F-8724-A9C7-AE3A-03F6593FBAF6}"/>
              </a:ext>
            </a:extLst>
          </p:cNvPr>
          <p:cNvSpPr txBox="1">
            <a:spLocks/>
          </p:cNvSpPr>
          <p:nvPr/>
        </p:nvSpPr>
        <p:spPr>
          <a:xfrm>
            <a:off x="276602" y="731836"/>
            <a:ext cx="5421710" cy="37260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cs typeface="Courier New" panose="02070309020205020404" pitchFamily="49" charset="0"/>
              </a:rPr>
              <a:t>query the status of a bit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"</a:t>
            </a:r>
            <a:r>
              <a:rPr lang="en-US" sz="2000" b="1" dirty="0">
                <a:solidFill>
                  <a:schemeClr val="accent1"/>
                </a:solidFill>
                <a:cs typeface="Courier New" panose="02070309020205020404" pitchFamily="49" charset="0"/>
              </a:rPr>
              <a:t>bit status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" </a:t>
            </a:r>
            <a:r>
              <a:rPr lang="en-US" sz="20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000" dirty="0">
                <a:cs typeface="Consolas" panose="020B0609020204030204" pitchFamily="49" charset="0"/>
              </a:rPr>
              <a:t>0 to </a:t>
            </a:r>
            <a:r>
              <a:rPr lang="en-US" sz="20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0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r>
              <a:rPr lang="en-US" sz="2000" dirty="0">
                <a:cs typeface="Courier New" panose="02070309020205020404" pitchFamily="49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0x02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code for is set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6B29B1-4CED-8409-941E-9A5BC67995DB}"/>
              </a:ext>
            </a:extLst>
          </p:cNvPr>
          <p:cNvGrpSpPr/>
          <p:nvPr/>
        </p:nvGrpSpPr>
        <p:grpSpPr>
          <a:xfrm>
            <a:off x="6034351" y="1248955"/>
            <a:ext cx="5765380" cy="2957285"/>
            <a:chOff x="6263903" y="700315"/>
            <a:chExt cx="5765380" cy="2957285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82FFBCDA-F6D9-D4D5-0C98-758CBB0B2F82}"/>
                </a:ext>
              </a:extLst>
            </p:cNvPr>
            <p:cNvSpPr txBox="1">
              <a:spLocks/>
            </p:cNvSpPr>
            <p:nvPr/>
          </p:nvSpPr>
          <p:spPr>
            <a:xfrm>
              <a:off x="6263903" y="700315"/>
              <a:ext cx="5765380" cy="295728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 is bit 1 set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 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is bit 1 set?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02   != 0 if set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F08A5D2-B00A-2FAF-B2CF-7CA59D945767}"/>
                </a:ext>
              </a:extLst>
            </p:cNvPr>
            <p:cNvCxnSpPr/>
            <p:nvPr/>
          </p:nvCxnSpPr>
          <p:spPr>
            <a:xfrm>
              <a:off x="8597234" y="255375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41ED1E6-E60A-C0B4-5868-80588566A092}"/>
                </a:ext>
              </a:extLst>
            </p:cNvPr>
            <p:cNvCxnSpPr/>
            <p:nvPr/>
          </p:nvCxnSpPr>
          <p:spPr>
            <a:xfrm>
              <a:off x="8973369" y="2524577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1E5D1A-E9E4-7145-940B-DD347D5C7C91}"/>
                </a:ext>
              </a:extLst>
            </p:cNvPr>
            <p:cNvCxnSpPr/>
            <p:nvPr/>
          </p:nvCxnSpPr>
          <p:spPr>
            <a:xfrm>
              <a:off x="8597234" y="1577685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A64F6B7-2514-953B-521B-CD7E85B035EA}"/>
                </a:ext>
              </a:extLst>
            </p:cNvPr>
            <p:cNvCxnSpPr/>
            <p:nvPr/>
          </p:nvCxnSpPr>
          <p:spPr>
            <a:xfrm>
              <a:off x="8973369" y="1548503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688458-6A66-EF73-EFAC-6E56A82E5FB0}"/>
                </a:ext>
              </a:extLst>
            </p:cNvPr>
            <p:cNvSpPr txBox="1"/>
            <p:nvPr/>
          </p:nvSpPr>
          <p:spPr>
            <a:xfrm>
              <a:off x="6265522" y="2633547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96C0BEA-3B85-48E1-7C07-D4592E3D00BD}"/>
                </a:ext>
              </a:extLst>
            </p:cNvPr>
            <p:cNvCxnSpPr/>
            <p:nvPr/>
          </p:nvCxnSpPr>
          <p:spPr>
            <a:xfrm>
              <a:off x="7718135" y="256666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7687DC1-4FA8-4230-0B28-330DFD506EB7}"/>
                </a:ext>
              </a:extLst>
            </p:cNvPr>
            <p:cNvCxnSpPr/>
            <p:nvPr/>
          </p:nvCxnSpPr>
          <p:spPr>
            <a:xfrm>
              <a:off x="8094270" y="253748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D2AF622-6D56-6CAD-BA27-D120A32E0B6A}"/>
                </a:ext>
              </a:extLst>
            </p:cNvPr>
            <p:cNvCxnSpPr/>
            <p:nvPr/>
          </p:nvCxnSpPr>
          <p:spPr>
            <a:xfrm>
              <a:off x="7718135" y="1590590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38FA2C6-8F07-7796-F722-5C75D11F2D08}"/>
                </a:ext>
              </a:extLst>
            </p:cNvPr>
            <p:cNvCxnSpPr/>
            <p:nvPr/>
          </p:nvCxnSpPr>
          <p:spPr>
            <a:xfrm>
              <a:off x="8094270" y="1561408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794B6-EA5D-DBCF-07D7-63F98DA34719}"/>
                </a:ext>
              </a:extLst>
            </p:cNvPr>
            <p:cNvSpPr txBox="1"/>
            <p:nvPr/>
          </p:nvSpPr>
          <p:spPr>
            <a:xfrm>
              <a:off x="9317040" y="2633547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31137-A86A-64AF-0D4B-B4D68A8BD9C7}"/>
              </a:ext>
            </a:extLst>
          </p:cNvPr>
          <p:cNvSpPr txBox="1">
            <a:spLocks/>
          </p:cNvSpPr>
          <p:nvPr/>
        </p:nvSpPr>
        <p:spPr>
          <a:xfrm>
            <a:off x="1023661" y="4535535"/>
            <a:ext cx="3839284" cy="2289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r1,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0x02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(r1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is set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1DE306-A521-D5A1-7610-FFF32D939BBE}"/>
              </a:ext>
            </a:extLst>
          </p:cNvPr>
          <p:cNvSpPr txBox="1">
            <a:spLocks/>
          </p:cNvSpPr>
          <p:nvPr/>
        </p:nvSpPr>
        <p:spPr>
          <a:xfrm>
            <a:off x="6096000" y="4491651"/>
            <a:ext cx="4161905" cy="2289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((r2 &amp; 0x02)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is set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9821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7" y="100338"/>
            <a:ext cx="7905754" cy="527700"/>
          </a:xfrm>
        </p:spPr>
        <p:txBody>
          <a:bodyPr/>
          <a:lstStyle/>
          <a:p>
            <a:r>
              <a:rPr lang="en-US" dirty="0"/>
              <a:t>Even/Odd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610A5BF-49FB-B94E-A57D-440FB6186E20}"/>
              </a:ext>
            </a:extLst>
          </p:cNvPr>
          <p:cNvSpPr txBox="1">
            <a:spLocks/>
          </p:cNvSpPr>
          <p:nvPr/>
        </p:nvSpPr>
        <p:spPr>
          <a:xfrm>
            <a:off x="244908" y="643212"/>
            <a:ext cx="5993331" cy="32803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Even or odd, check LSB (same as mod %2)</a:t>
            </a:r>
            <a:endParaRPr lang="en-US" sz="1800" baseline="30000" dirty="0"/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 LSB (bit 0) if set then odd, else even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0x01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0x01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1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code for handling odd numbers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DC13D-55E3-7848-A57A-500AE7985D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FB0D03-C513-5CB3-B581-991D07661FB6}"/>
              </a:ext>
            </a:extLst>
          </p:cNvPr>
          <p:cNvGrpSpPr/>
          <p:nvPr/>
        </p:nvGrpSpPr>
        <p:grpSpPr>
          <a:xfrm>
            <a:off x="6561143" y="857487"/>
            <a:ext cx="5516676" cy="2340680"/>
            <a:chOff x="6561143" y="857487"/>
            <a:chExt cx="5516676" cy="2340680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45C52BFB-107F-238A-AB7C-36E84DE2BD3F}"/>
                </a:ext>
              </a:extLst>
            </p:cNvPr>
            <p:cNvSpPr txBox="1">
              <a:spLocks/>
            </p:cNvSpPr>
            <p:nvPr/>
          </p:nvSpPr>
          <p:spPr>
            <a:xfrm>
              <a:off x="6561143" y="857487"/>
              <a:ext cx="5516676" cy="23406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2 even or odd)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(odd)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1B9EA73-37AA-AE35-F9A9-792581E8AACA}"/>
                </a:ext>
              </a:extLst>
            </p:cNvPr>
            <p:cNvCxnSpPr/>
            <p:nvPr/>
          </p:nvCxnSpPr>
          <p:spPr>
            <a:xfrm>
              <a:off x="8892855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7B932A-CB91-68C3-9DC6-C76FF0AFABFB}"/>
                </a:ext>
              </a:extLst>
            </p:cNvPr>
            <p:cNvCxnSpPr/>
            <p:nvPr/>
          </p:nvCxnSpPr>
          <p:spPr>
            <a:xfrm>
              <a:off x="9268990" y="2104054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EC7CDA-E358-1504-CF35-4664AF0B4D2C}"/>
                </a:ext>
              </a:extLst>
            </p:cNvPr>
            <p:cNvCxnSpPr/>
            <p:nvPr/>
          </p:nvCxnSpPr>
          <p:spPr>
            <a:xfrm>
              <a:off x="8892855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07F51F-4CCD-27A5-53FE-5D3DEFEDA13E}"/>
                </a:ext>
              </a:extLst>
            </p:cNvPr>
            <p:cNvCxnSpPr/>
            <p:nvPr/>
          </p:nvCxnSpPr>
          <p:spPr>
            <a:xfrm>
              <a:off x="9268990" y="1127980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095F9E-0A78-366E-E81A-B9AE4F93C29B}"/>
                </a:ext>
              </a:extLst>
            </p:cNvPr>
            <p:cNvSpPr txBox="1"/>
            <p:nvPr/>
          </p:nvSpPr>
          <p:spPr>
            <a:xfrm>
              <a:off x="6561143" y="221302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BAFD81-9E32-964E-D41F-E14104F9A75E}"/>
                </a:ext>
              </a:extLst>
            </p:cNvPr>
            <p:cNvCxnSpPr/>
            <p:nvPr/>
          </p:nvCxnSpPr>
          <p:spPr>
            <a:xfrm>
              <a:off x="8130488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66630D7-49DD-BF9F-8987-CD37A85F7981}"/>
                </a:ext>
              </a:extLst>
            </p:cNvPr>
            <p:cNvCxnSpPr/>
            <p:nvPr/>
          </p:nvCxnSpPr>
          <p:spPr>
            <a:xfrm>
              <a:off x="8526078" y="210405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BC3CBAC-D32E-74C0-FF5D-E604143E25C8}"/>
                </a:ext>
              </a:extLst>
            </p:cNvPr>
            <p:cNvCxnSpPr/>
            <p:nvPr/>
          </p:nvCxnSpPr>
          <p:spPr>
            <a:xfrm>
              <a:off x="813048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F3D7285-FAA5-F703-D557-F1979561FA6C}"/>
                </a:ext>
              </a:extLst>
            </p:cNvPr>
            <p:cNvCxnSpPr/>
            <p:nvPr/>
          </p:nvCxnSpPr>
          <p:spPr>
            <a:xfrm>
              <a:off x="852607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98FCD-B521-8CF3-0886-EE4FCA3A89FE}"/>
                </a:ext>
              </a:extLst>
            </p:cNvPr>
            <p:cNvSpPr txBox="1"/>
            <p:nvPr/>
          </p:nvSpPr>
          <p:spPr>
            <a:xfrm>
              <a:off x="9612661" y="2213024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35BFFC8-E60F-F83C-1912-953BB8EDA101}"/>
              </a:ext>
            </a:extLst>
          </p:cNvPr>
          <p:cNvSpPr txBox="1">
            <a:spLocks/>
          </p:cNvSpPr>
          <p:nvPr/>
        </p:nvSpPr>
        <p:spPr>
          <a:xfrm>
            <a:off x="444638" y="4076014"/>
            <a:ext cx="5793601" cy="2289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((r2 &amp; 0x01)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handling odd numbers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8599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7" y="100338"/>
            <a:ext cx="7905754" cy="527700"/>
          </a:xfrm>
        </p:spPr>
        <p:txBody>
          <a:bodyPr/>
          <a:lstStyle/>
          <a:p>
            <a:r>
              <a:rPr lang="en-US" dirty="0"/>
              <a:t>MOD %&lt;power of 2&gt;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B9EBB15-3438-3947-A9A7-7D52224835D2}"/>
              </a:ext>
            </a:extLst>
          </p:cNvPr>
          <p:cNvSpPr txBox="1">
            <a:spLocks/>
          </p:cNvSpPr>
          <p:nvPr/>
        </p:nvSpPr>
        <p:spPr>
          <a:xfrm>
            <a:off x="264222" y="2213273"/>
            <a:ext cx="5993330" cy="13661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remainder (mod): </a:t>
            </a:r>
            <a:r>
              <a:rPr lang="en-US" sz="1800" b="1" dirty="0">
                <a:solidFill>
                  <a:schemeClr val="accent5"/>
                </a:solidFill>
                <a:cs typeface="Courier New" panose="02070309020205020404" pitchFamily="49" charset="0"/>
              </a:rPr>
              <a:t>num % d </a:t>
            </a:r>
            <a:r>
              <a:rPr lang="en-US" sz="1800" dirty="0">
                <a:cs typeface="Courier New" panose="02070309020205020404" pitchFamily="49" charset="0"/>
              </a:rPr>
              <a:t>where </a:t>
            </a:r>
            <a:r>
              <a:rPr lang="en-US" sz="1800" dirty="0"/>
              <a:t>num ≥ 0 and d = 2</a:t>
            </a:r>
            <a:r>
              <a:rPr lang="en-US" sz="1800" baseline="30000" dirty="0"/>
              <a:t>k</a:t>
            </a:r>
            <a:r>
              <a:rPr lang="en-US" sz="1800" dirty="0"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2</a:t>
            </a:r>
            <a:r>
              <a:rPr lang="en-US" sz="1800" baseline="30000" dirty="0"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-1 so for mod 16, mask = 16 -1 = 15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DC13D-55E3-7848-A57A-500AE7985D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FB0D03-C513-5CB3-B581-991D07661FB6}"/>
              </a:ext>
            </a:extLst>
          </p:cNvPr>
          <p:cNvGrpSpPr/>
          <p:nvPr/>
        </p:nvGrpSpPr>
        <p:grpSpPr>
          <a:xfrm>
            <a:off x="6411102" y="424910"/>
            <a:ext cx="5516676" cy="2776704"/>
            <a:chOff x="6527481" y="424910"/>
            <a:chExt cx="5516676" cy="2776704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45C52BFB-107F-238A-AB7C-36E84DE2BD3F}"/>
                </a:ext>
              </a:extLst>
            </p:cNvPr>
            <p:cNvSpPr txBox="1">
              <a:spLocks/>
            </p:cNvSpPr>
            <p:nvPr/>
          </p:nvSpPr>
          <p:spPr>
            <a:xfrm>
              <a:off x="6527481" y="424910"/>
              <a:ext cx="5516676" cy="277670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Example: %2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2 even or odd)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(odd)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1B9EA73-37AA-AE35-F9A9-792581E8AACA}"/>
                </a:ext>
              </a:extLst>
            </p:cNvPr>
            <p:cNvCxnSpPr/>
            <p:nvPr/>
          </p:nvCxnSpPr>
          <p:spPr>
            <a:xfrm>
              <a:off x="8892855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7B932A-CB91-68C3-9DC6-C76FF0AFABFB}"/>
                </a:ext>
              </a:extLst>
            </p:cNvPr>
            <p:cNvCxnSpPr/>
            <p:nvPr/>
          </p:nvCxnSpPr>
          <p:spPr>
            <a:xfrm>
              <a:off x="9268990" y="2104054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EC7CDA-E358-1504-CF35-4664AF0B4D2C}"/>
                </a:ext>
              </a:extLst>
            </p:cNvPr>
            <p:cNvCxnSpPr/>
            <p:nvPr/>
          </p:nvCxnSpPr>
          <p:spPr>
            <a:xfrm>
              <a:off x="8892855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07F51F-4CCD-27A5-53FE-5D3DEFEDA13E}"/>
                </a:ext>
              </a:extLst>
            </p:cNvPr>
            <p:cNvCxnSpPr/>
            <p:nvPr/>
          </p:nvCxnSpPr>
          <p:spPr>
            <a:xfrm>
              <a:off x="9268990" y="1127980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095F9E-0A78-366E-E81A-B9AE4F93C29B}"/>
                </a:ext>
              </a:extLst>
            </p:cNvPr>
            <p:cNvSpPr txBox="1"/>
            <p:nvPr/>
          </p:nvSpPr>
          <p:spPr>
            <a:xfrm>
              <a:off x="6641000" y="221302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BAFD81-9E32-964E-D41F-E14104F9A75E}"/>
                </a:ext>
              </a:extLst>
            </p:cNvPr>
            <p:cNvCxnSpPr/>
            <p:nvPr/>
          </p:nvCxnSpPr>
          <p:spPr>
            <a:xfrm>
              <a:off x="8130488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66630D7-49DD-BF9F-8987-CD37A85F7981}"/>
                </a:ext>
              </a:extLst>
            </p:cNvPr>
            <p:cNvCxnSpPr/>
            <p:nvPr/>
          </p:nvCxnSpPr>
          <p:spPr>
            <a:xfrm>
              <a:off x="8526078" y="210405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BC3CBAC-D32E-74C0-FF5D-E604143E25C8}"/>
                </a:ext>
              </a:extLst>
            </p:cNvPr>
            <p:cNvCxnSpPr/>
            <p:nvPr/>
          </p:nvCxnSpPr>
          <p:spPr>
            <a:xfrm>
              <a:off x="813048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F3D7285-FAA5-F703-D557-F1979561FA6C}"/>
                </a:ext>
              </a:extLst>
            </p:cNvPr>
            <p:cNvCxnSpPr/>
            <p:nvPr/>
          </p:nvCxnSpPr>
          <p:spPr>
            <a:xfrm>
              <a:off x="852607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98FCD-B521-8CF3-0886-EE4FCA3A89FE}"/>
                </a:ext>
              </a:extLst>
            </p:cNvPr>
            <p:cNvSpPr txBox="1"/>
            <p:nvPr/>
          </p:nvSpPr>
          <p:spPr>
            <a:xfrm>
              <a:off x="9612661" y="2213024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87153EF-4F6C-FE21-AFD8-7659536852E7}"/>
              </a:ext>
            </a:extLst>
          </p:cNvPr>
          <p:cNvGrpSpPr/>
          <p:nvPr/>
        </p:nvGrpSpPr>
        <p:grpSpPr>
          <a:xfrm>
            <a:off x="6577769" y="3820872"/>
            <a:ext cx="5005820" cy="2741293"/>
            <a:chOff x="6411623" y="3157874"/>
            <a:chExt cx="5005820" cy="2741293"/>
          </a:xfrm>
        </p:grpSpPr>
        <p:sp>
          <p:nvSpPr>
            <p:cNvPr id="37" name="Content Placeholder 2">
              <a:extLst>
                <a:ext uri="{FF2B5EF4-FFF2-40B4-BE49-F238E27FC236}">
                  <a16:creationId xmlns:a16="http://schemas.microsoft.com/office/drawing/2014/main" id="{D01F3C55-F13C-9BC2-60EC-9D26B232E922}"/>
                </a:ext>
              </a:extLst>
            </p:cNvPr>
            <p:cNvSpPr txBox="1">
              <a:spLocks/>
            </p:cNvSpPr>
            <p:nvPr/>
          </p:nvSpPr>
          <p:spPr>
            <a:xfrm>
              <a:off x="6411623" y="3157874"/>
              <a:ext cx="5005820" cy="274129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Example: Mod 16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0f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16)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00 00 07</a:t>
              </a: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BFE0A4C-B9D4-F0FD-A5BA-F0F5F7C54D1A}"/>
                </a:ext>
              </a:extLst>
            </p:cNvPr>
            <p:cNvCxnSpPr/>
            <p:nvPr/>
          </p:nvCxnSpPr>
          <p:spPr>
            <a:xfrm>
              <a:off x="8788329" y="486201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866F68C-E987-2EA8-9F0C-FB790A7C82AC}"/>
                </a:ext>
              </a:extLst>
            </p:cNvPr>
            <p:cNvCxnSpPr/>
            <p:nvPr/>
          </p:nvCxnSpPr>
          <p:spPr>
            <a:xfrm>
              <a:off x="9164464" y="4832831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DC6A28A-DB58-0B79-C1EB-CE60B7938C8D}"/>
                </a:ext>
              </a:extLst>
            </p:cNvPr>
            <p:cNvCxnSpPr/>
            <p:nvPr/>
          </p:nvCxnSpPr>
          <p:spPr>
            <a:xfrm>
              <a:off x="8788329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CF420E6-AD3A-DEA5-912B-3F6A88882D42}"/>
                </a:ext>
              </a:extLst>
            </p:cNvPr>
            <p:cNvCxnSpPr/>
            <p:nvPr/>
          </p:nvCxnSpPr>
          <p:spPr>
            <a:xfrm>
              <a:off x="9164464" y="3856757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D7DAED6-CA49-8394-C2A8-0CC557117273}"/>
                </a:ext>
              </a:extLst>
            </p:cNvPr>
            <p:cNvSpPr txBox="1"/>
            <p:nvPr/>
          </p:nvSpPr>
          <p:spPr>
            <a:xfrm>
              <a:off x="6456617" y="494180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62FB1DC-EBD7-CEE4-67CE-C266F0D9EC16}"/>
                </a:ext>
              </a:extLst>
            </p:cNvPr>
            <p:cNvCxnSpPr/>
            <p:nvPr/>
          </p:nvCxnSpPr>
          <p:spPr>
            <a:xfrm>
              <a:off x="8025962" y="486201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8AD578C-FC02-1962-D9C0-07E160C4FC52}"/>
                </a:ext>
              </a:extLst>
            </p:cNvPr>
            <p:cNvCxnSpPr/>
            <p:nvPr/>
          </p:nvCxnSpPr>
          <p:spPr>
            <a:xfrm>
              <a:off x="8421552" y="4832831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02361FE-5536-EFB9-B126-6F9454B8A8F4}"/>
                </a:ext>
              </a:extLst>
            </p:cNvPr>
            <p:cNvCxnSpPr/>
            <p:nvPr/>
          </p:nvCxnSpPr>
          <p:spPr>
            <a:xfrm>
              <a:off x="8025962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47F4BAB-A456-3C8B-F4EF-4154FFD3D105}"/>
                </a:ext>
              </a:extLst>
            </p:cNvPr>
            <p:cNvCxnSpPr/>
            <p:nvPr/>
          </p:nvCxnSpPr>
          <p:spPr>
            <a:xfrm>
              <a:off x="8421552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C739F41-B233-C131-980D-7647099832A2}"/>
                </a:ext>
              </a:extLst>
            </p:cNvPr>
            <p:cNvSpPr txBox="1"/>
            <p:nvPr/>
          </p:nvSpPr>
          <p:spPr>
            <a:xfrm>
              <a:off x="9508135" y="4941801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458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381" y="17221"/>
            <a:ext cx="5667436" cy="989514"/>
          </a:xfrm>
        </p:spPr>
        <p:txBody>
          <a:bodyPr/>
          <a:lstStyle/>
          <a:p>
            <a:r>
              <a:rPr lang="en-US" dirty="0"/>
              <a:t>Flipping bits: bit toggle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Used in PA8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08E09E5-9AC4-CD4E-8C0C-46EF01EF3FFD}"/>
              </a:ext>
            </a:extLst>
          </p:cNvPr>
          <p:cNvSpPr txBox="1">
            <a:spLocks/>
          </p:cNvSpPr>
          <p:nvPr/>
        </p:nvSpPr>
        <p:spPr>
          <a:xfrm>
            <a:off x="292465" y="1035388"/>
            <a:ext cx="5499429" cy="29131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invert (</a:t>
            </a:r>
            <a:r>
              <a:rPr lang="en-US" sz="2200" i="1" dirty="0">
                <a:solidFill>
                  <a:srgbClr val="7030A0"/>
                </a:solidFill>
                <a:cs typeface="Courier New" panose="02070309020205020404" pitchFamily="49" charset="0"/>
              </a:rPr>
              <a:t>flip</a:t>
            </a:r>
            <a:r>
              <a:rPr lang="en-US" sz="2200" dirty="0">
                <a:cs typeface="Courier New" panose="02070309020205020404" pitchFamily="49" charset="0"/>
              </a:rPr>
              <a:t>)  bits 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bit toggle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1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will flip the bit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Observation: When applied twice, it returns the original value (symmetric encoding)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a mask of all 1's is a 1's compliment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C8D7914-81C5-FB9B-7D7B-C7BB08BC90CA}"/>
              </a:ext>
            </a:extLst>
          </p:cNvPr>
          <p:cNvGrpSpPr/>
          <p:nvPr/>
        </p:nvGrpSpPr>
        <p:grpSpPr>
          <a:xfrm>
            <a:off x="6822136" y="324539"/>
            <a:ext cx="5204066" cy="2992240"/>
            <a:chOff x="7078457" y="-247141"/>
            <a:chExt cx="5204066" cy="2992240"/>
          </a:xfrm>
        </p:grpSpPr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5E0A7040-4A58-6867-801E-755236B8946D}"/>
                </a:ext>
              </a:extLst>
            </p:cNvPr>
            <p:cNvSpPr txBox="1">
              <a:spLocks/>
            </p:cNvSpPr>
            <p:nvPr/>
          </p:nvSpPr>
          <p:spPr>
            <a:xfrm>
              <a:off x="7078457" y="-247141"/>
              <a:ext cx="4487983" cy="29922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invert (</a:t>
              </a:r>
              <a:r>
                <a:rPr lang="en-US" sz="2000" i="1" dirty="0">
                  <a:solidFill>
                    <a:srgbClr val="7030A0"/>
                  </a:solidFill>
                  <a:cs typeface="Courier New" panose="02070309020205020404" pitchFamily="49" charset="0"/>
                </a:rPr>
                <a:t>flip</a:t>
              </a:r>
              <a:r>
                <a:rPr lang="en-US" sz="2000" dirty="0">
                  <a:cs typeface="Courier New" panose="02070309020205020404" pitchFamily="49" charset="0"/>
                </a:rPr>
                <a:t>)  the lower 8-bits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5F70D93-F240-38C3-B5A5-0732076F9F55}"/>
                </a:ext>
              </a:extLst>
            </p:cNvPr>
            <p:cNvCxnSpPr/>
            <p:nvPr/>
          </p:nvCxnSpPr>
          <p:spPr>
            <a:xfrm>
              <a:off x="9641904" y="163747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7727DFB-1139-A7C6-1DF0-E72D33F22A59}"/>
                </a:ext>
              </a:extLst>
            </p:cNvPr>
            <p:cNvCxnSpPr/>
            <p:nvPr/>
          </p:nvCxnSpPr>
          <p:spPr>
            <a:xfrm>
              <a:off x="10018039" y="1608296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B5BFE21-7329-D784-883F-EB3CC27947CA}"/>
                </a:ext>
              </a:extLst>
            </p:cNvPr>
            <p:cNvCxnSpPr/>
            <p:nvPr/>
          </p:nvCxnSpPr>
          <p:spPr>
            <a:xfrm>
              <a:off x="9641904" y="66140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D988C4F-78E8-3F9C-E374-4E1A224DEB5B}"/>
                </a:ext>
              </a:extLst>
            </p:cNvPr>
            <p:cNvCxnSpPr/>
            <p:nvPr/>
          </p:nvCxnSpPr>
          <p:spPr>
            <a:xfrm>
              <a:off x="10018039" y="632222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0F4701-A5DE-9DCA-2AC2-7AD7A4E37D6B}"/>
                </a:ext>
              </a:extLst>
            </p:cNvPr>
            <p:cNvSpPr txBox="1"/>
            <p:nvPr/>
          </p:nvSpPr>
          <p:spPr>
            <a:xfrm>
              <a:off x="10018039" y="1733516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inverts (flips)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1C2D775-13BD-0BD4-E467-4722D3FCF71C}"/>
                </a:ext>
              </a:extLst>
            </p:cNvPr>
            <p:cNvCxnSpPr/>
            <p:nvPr/>
          </p:nvCxnSpPr>
          <p:spPr>
            <a:xfrm>
              <a:off x="8762805" y="165038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4409B3A-1932-4F7E-6D23-48F09789BD0A}"/>
                </a:ext>
              </a:extLst>
            </p:cNvPr>
            <p:cNvCxnSpPr/>
            <p:nvPr/>
          </p:nvCxnSpPr>
          <p:spPr>
            <a:xfrm>
              <a:off x="9138940" y="1621201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D364A7C-36FC-7582-7396-64989F12E3D8}"/>
                </a:ext>
              </a:extLst>
            </p:cNvPr>
            <p:cNvCxnSpPr/>
            <p:nvPr/>
          </p:nvCxnSpPr>
          <p:spPr>
            <a:xfrm>
              <a:off x="8762805" y="64512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336609C-94A4-2428-C3BB-1E080CFD8F5C}"/>
                </a:ext>
              </a:extLst>
            </p:cNvPr>
            <p:cNvCxnSpPr/>
            <p:nvPr/>
          </p:nvCxnSpPr>
          <p:spPr>
            <a:xfrm>
              <a:off x="9138940" y="64512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7236E5-9193-C472-8714-D33EA61ED0AD}"/>
                </a:ext>
              </a:extLst>
            </p:cNvPr>
            <p:cNvSpPr txBox="1"/>
            <p:nvPr/>
          </p:nvSpPr>
          <p:spPr>
            <a:xfrm>
              <a:off x="7308560" y="1781866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67F08ED-C114-C1AF-75FB-3F7746FDCF16}"/>
                </a:ext>
              </a:extLst>
            </p:cNvPr>
            <p:cNvSpPr txBox="1"/>
            <p:nvPr/>
          </p:nvSpPr>
          <p:spPr>
            <a:xfrm>
              <a:off x="10264022" y="2201925"/>
              <a:ext cx="201850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88: 1000 1000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0EABAD9-B8C3-6099-46F6-D2B7C70A4A03}"/>
              </a:ext>
            </a:extLst>
          </p:cNvPr>
          <p:cNvGrpSpPr/>
          <p:nvPr/>
        </p:nvGrpSpPr>
        <p:grpSpPr>
          <a:xfrm>
            <a:off x="6313593" y="3459807"/>
            <a:ext cx="5585942" cy="2487455"/>
            <a:chOff x="6215817" y="3952256"/>
            <a:chExt cx="5585942" cy="2487455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CF46DAD8-882D-FA1D-C2A9-998AE0AE4CD6}"/>
                </a:ext>
              </a:extLst>
            </p:cNvPr>
            <p:cNvSpPr txBox="1">
              <a:spLocks/>
            </p:cNvSpPr>
            <p:nvPr/>
          </p:nvSpPr>
          <p:spPr>
            <a:xfrm>
              <a:off x="6215817" y="3952256"/>
              <a:ext cx="5585942" cy="24874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</a:t>
              </a:r>
            </a:p>
            <a:p>
              <a:pPr marL="0" indent="0"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apply a 2</a:t>
              </a:r>
              <a:r>
                <a:rPr lang="en-US" sz="2000" baseline="30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nd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time</a:t>
              </a:r>
            </a:p>
            <a:p>
              <a:pPr marL="0" indent="0">
                <a:buNone/>
              </a:pPr>
              <a:endPara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original value!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B390509-7B77-75C9-2921-835951B1374A}"/>
                </a:ext>
              </a:extLst>
            </p:cNvPr>
            <p:cNvCxnSpPr/>
            <p:nvPr/>
          </p:nvCxnSpPr>
          <p:spPr>
            <a:xfrm>
              <a:off x="8895546" y="533157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E64C1D9-9D15-4E4A-619A-ACBF5A49A006}"/>
                </a:ext>
              </a:extLst>
            </p:cNvPr>
            <p:cNvCxnSpPr/>
            <p:nvPr/>
          </p:nvCxnSpPr>
          <p:spPr>
            <a:xfrm>
              <a:off x="9271681" y="530239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D278756-C9B3-9A61-8AA0-43C7DD815347}"/>
                </a:ext>
              </a:extLst>
            </p:cNvPr>
            <p:cNvCxnSpPr/>
            <p:nvPr/>
          </p:nvCxnSpPr>
          <p:spPr>
            <a:xfrm>
              <a:off x="8895546" y="435550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BACE81C-6F51-AB67-3B52-D8F67F9FC86F}"/>
                </a:ext>
              </a:extLst>
            </p:cNvPr>
            <p:cNvCxnSpPr/>
            <p:nvPr/>
          </p:nvCxnSpPr>
          <p:spPr>
            <a:xfrm>
              <a:off x="9271681" y="4326323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48CAFD-F1B7-7FDA-D03F-935BE6CF2AC6}"/>
                </a:ext>
              </a:extLst>
            </p:cNvPr>
            <p:cNvSpPr txBox="1"/>
            <p:nvPr/>
          </p:nvSpPr>
          <p:spPr>
            <a:xfrm>
              <a:off x="9271681" y="5427617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inverts (flips)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5AFDA1A-F5CF-8F63-22C1-53EC5448CE3F}"/>
                </a:ext>
              </a:extLst>
            </p:cNvPr>
            <p:cNvCxnSpPr/>
            <p:nvPr/>
          </p:nvCxnSpPr>
          <p:spPr>
            <a:xfrm>
              <a:off x="8016447" y="534448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83AD405-20EA-CB06-53A7-32756500C69D}"/>
                </a:ext>
              </a:extLst>
            </p:cNvPr>
            <p:cNvCxnSpPr/>
            <p:nvPr/>
          </p:nvCxnSpPr>
          <p:spPr>
            <a:xfrm>
              <a:off x="8392582" y="531530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B32E545-837F-86D8-D462-D91E6F65433D}"/>
                </a:ext>
              </a:extLst>
            </p:cNvPr>
            <p:cNvCxnSpPr/>
            <p:nvPr/>
          </p:nvCxnSpPr>
          <p:spPr>
            <a:xfrm>
              <a:off x="8016447" y="433922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5127503-D696-84AD-9C5E-25C01CB4047D}"/>
                </a:ext>
              </a:extLst>
            </p:cNvPr>
            <p:cNvCxnSpPr/>
            <p:nvPr/>
          </p:nvCxnSpPr>
          <p:spPr>
            <a:xfrm>
              <a:off x="8392582" y="433922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4B4F404-F29B-0A98-92B2-BBED7BE03D2D}"/>
              </a:ext>
            </a:extLst>
          </p:cNvPr>
          <p:cNvSpPr txBox="1"/>
          <p:nvPr/>
        </p:nvSpPr>
        <p:spPr>
          <a:xfrm>
            <a:off x="10007701" y="854252"/>
            <a:ext cx="201850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77: 0111 0111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A255BC-535E-4AD0-616A-412D26D42D12}"/>
              </a:ext>
            </a:extLst>
          </p:cNvPr>
          <p:cNvSpPr txBox="1">
            <a:spLocks/>
          </p:cNvSpPr>
          <p:nvPr/>
        </p:nvSpPr>
        <p:spPr>
          <a:xfrm>
            <a:off x="392368" y="4016027"/>
            <a:ext cx="4595268" cy="10049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Example: </a:t>
            </a:r>
            <a:r>
              <a:rPr lang="en-US" sz="20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flip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the lower 8-bits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r1, r2, 0xff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FD3806-6CAF-FA1F-061B-BCABE55F2B61}"/>
              </a:ext>
            </a:extLst>
          </p:cNvPr>
          <p:cNvSpPr txBox="1">
            <a:spLocks/>
          </p:cNvSpPr>
          <p:nvPr/>
        </p:nvSpPr>
        <p:spPr>
          <a:xfrm>
            <a:off x="728104" y="5184461"/>
            <a:ext cx="2998071" cy="10049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unsigned int r1, r2;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 = r2 ^ 0xff;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E8362-B16A-5D4D-929A-065D91C28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508" y="161915"/>
            <a:ext cx="10515600" cy="326715"/>
          </a:xfrm>
        </p:spPr>
        <p:txBody>
          <a:bodyPr/>
          <a:lstStyle/>
          <a:p>
            <a:r>
              <a:rPr lang="en-US" dirty="0"/>
              <a:t>Shift and Rotate Instructions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EBB9A9B-C85E-1448-8A6B-5F897F2D68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098046"/>
              </p:ext>
            </p:extLst>
          </p:nvPr>
        </p:nvGraphicFramePr>
        <p:xfrm>
          <a:off x="69273" y="2401933"/>
          <a:ext cx="12053453" cy="3962398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105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3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1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83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24920">
                  <a:extLst>
                    <a:ext uri="{9D8B030D-6E8A-4147-A177-3AD203B41FA5}">
                      <a16:colId xmlns:a16="http://schemas.microsoft.com/office/drawing/2014/main" val="1907317855"/>
                    </a:ext>
                  </a:extLst>
                </a:gridCol>
              </a:tblGrid>
              <a:tr h="4368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Instruction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Syntax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Notes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</a:rPr>
                        <a:t> </a:t>
                      </a: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</a:rPr>
                        <a:t>Diagram</a:t>
                      </a: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99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Logical  Shift Left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600" dirty="0">
                          <a:solidFill>
                            <a:srgbClr val="00B050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int x; or unsigned int x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rgbClr val="00B050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 x &lt;&lt; n;</a:t>
                      </a:r>
                      <a:endParaRPr lang="en-US" sz="2400" dirty="0">
                        <a:solidFill>
                          <a:srgbClr val="00B05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LSL 	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</a:t>
                      </a:r>
                      <a:r>
                        <a:rPr lang="en-US" sz="2000" i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LSL 	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  <a:sym typeface="Wingdings"/>
                        </a:rPr>
                        <a:t>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 &lt;&lt; </a:t>
                      </a:r>
                      <a:r>
                        <a:rPr lang="en-US" sz="2000" i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  <a:sym typeface="Wingdings"/>
                        </a:rPr>
                        <a:t>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 &lt;&lt;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Zero fills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shift: 0 - 31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46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Logical Shift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rgbClr val="00B050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unsigned int 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rgbClr val="00B050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x &gt;&gt; n;</a:t>
                      </a:r>
                      <a:endParaRPr lang="en-US" sz="1800" dirty="0">
                        <a:solidFill>
                          <a:srgbClr val="00B05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LSR  	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</a:t>
                      </a:r>
                      <a:r>
                        <a:rPr lang="en-US" sz="2000" i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LSR  	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  <a:sym typeface="Wingdings"/>
                        </a:rPr>
                        <a:t>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&gt;&gt;  </a:t>
                      </a:r>
                      <a:r>
                        <a:rPr lang="en-US" sz="2000" i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  <a:sym typeface="Wingdings"/>
                        </a:rPr>
                        <a:t>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 &gt;&gt;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Zero fills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shift: 1 - 32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6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Arithmetic Shift Right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 int 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rgbClr val="00B050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x &gt;&gt; n;</a:t>
                      </a:r>
                      <a:endParaRPr lang="en-US" sz="1800" dirty="0">
                        <a:solidFill>
                          <a:srgbClr val="00B05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ASR 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</a:t>
                      </a:r>
                      <a:r>
                        <a:rPr lang="en-US" sz="2000" i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ASR 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  <a:sym typeface="Wingdings"/>
                        </a:rPr>
                        <a:t>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 &gt;&gt;  </a:t>
                      </a:r>
                      <a:r>
                        <a:rPr lang="en-US" sz="2000" i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  <a:sym typeface="Wingdings"/>
                        </a:rPr>
                        <a:t>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 &gt;&gt;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Sign extends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shift: 1 - 32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88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Rotate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rgbClr val="00B050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unsigned int 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600" dirty="0">
                          <a:solidFill>
                            <a:srgbClr val="00B050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x = (x&gt;&gt;n)|(x&lt;&lt;(32-n)) ; </a:t>
                      </a:r>
                      <a:endParaRPr lang="en-US" sz="2000" dirty="0">
                        <a:solidFill>
                          <a:srgbClr val="00B05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ROR 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</a:t>
                      </a:r>
                      <a:r>
                        <a:rPr lang="en-US" sz="2000" i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ROR 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,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  <a:sym typeface="Wingdings"/>
                        </a:rPr>
                        <a:t>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ror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 </a:t>
                      </a:r>
                      <a:r>
                        <a:rPr lang="en-US" sz="2000" i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  <a:sym typeface="Wingdings"/>
                        </a:rPr>
                        <a:t>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ror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  R</a:t>
                      </a:r>
                      <a:r>
                        <a:rPr lang="en-US" sz="2000" baseline="-25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right rotate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rot: 0 - 31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69876DA-7074-6C4A-A4B5-A2C4A6440666}"/>
              </a:ext>
            </a:extLst>
          </p:cNvPr>
          <p:cNvGrpSpPr/>
          <p:nvPr/>
        </p:nvGrpSpPr>
        <p:grpSpPr>
          <a:xfrm>
            <a:off x="7956196" y="3012789"/>
            <a:ext cx="4104731" cy="3316236"/>
            <a:chOff x="7930405" y="1813123"/>
            <a:chExt cx="4104731" cy="3316236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10913DBE-3C8A-854C-A68F-32C2A7303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81125" y="1813123"/>
              <a:ext cx="4054011" cy="567119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C1F31065-7F41-E44C-AB3A-F5E5A8640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30405" y="2755460"/>
              <a:ext cx="4054017" cy="567119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487172E8-D38A-9340-8073-08564E9A20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69710" y="3510413"/>
              <a:ext cx="3732277" cy="671429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0D418FB-949A-C54C-BA0C-417983E2CE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221133" y="4347292"/>
              <a:ext cx="3108619" cy="782067"/>
            </a:xfrm>
            <a:prstGeom prst="rect">
              <a:avLst/>
            </a:prstGeom>
          </p:spPr>
        </p:pic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9666F35-AC0F-CD46-B18E-AF28104F48C1}"/>
              </a:ext>
            </a:extLst>
          </p:cNvPr>
          <p:cNvGrpSpPr/>
          <p:nvPr/>
        </p:nvGrpSpPr>
        <p:grpSpPr>
          <a:xfrm>
            <a:off x="286816" y="465383"/>
            <a:ext cx="5582408" cy="1878518"/>
            <a:chOff x="209950" y="457200"/>
            <a:chExt cx="5582408" cy="1878518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C94EA85-36FC-F14D-B2FA-2F4E7B7378A7}"/>
                </a:ext>
              </a:extLst>
            </p:cNvPr>
            <p:cNvSpPr/>
            <p:nvPr/>
          </p:nvSpPr>
          <p:spPr>
            <a:xfrm>
              <a:off x="209950" y="457200"/>
              <a:ext cx="5582408" cy="187851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138C9CBF-F78B-9C47-8487-58E0FA2BDAB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916149" y="937787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1A4A246-486E-1D49-90B6-982CEB9FE77E}"/>
                </a:ext>
              </a:extLst>
            </p:cNvPr>
            <p:cNvSpPr txBox="1"/>
            <p:nvPr/>
          </p:nvSpPr>
          <p:spPr>
            <a:xfrm>
              <a:off x="3538876" y="1300444"/>
              <a:ext cx="21595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2 constant</a:t>
              </a:r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55CDDC7B-E048-8B4D-AF7B-7787696DF0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97394" y="972886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2312E8D-0615-3C4B-BFBC-1B3A2CEB0875}"/>
                </a:ext>
              </a:extLst>
            </p:cNvPr>
            <p:cNvSpPr txBox="1"/>
            <p:nvPr/>
          </p:nvSpPr>
          <p:spPr>
            <a:xfrm>
              <a:off x="717264" y="1290529"/>
              <a:ext cx="129888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402050A-387D-4543-8F97-6A90F46966BA}"/>
                </a:ext>
              </a:extLst>
            </p:cNvPr>
            <p:cNvSpPr txBox="1"/>
            <p:nvPr/>
          </p:nvSpPr>
          <p:spPr>
            <a:xfrm>
              <a:off x="397336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&lt;</a:t>
              </a:r>
              <a:r>
                <a:rPr lang="en-US" sz="2000" b="1" dirty="0" err="1">
                  <a:solidFill>
                    <a:schemeClr val="tx2"/>
                  </a:solidFill>
                </a:rPr>
                <a:t>inst</a:t>
              </a:r>
              <a:r>
                <a:rPr lang="en-US" sz="2000" b="1" dirty="0">
                  <a:solidFill>
                    <a:schemeClr val="tx2"/>
                  </a:solidFill>
                </a:rPr>
                <a:t>&gt;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D4AE29E-C2BC-354A-8988-1BFA100C922F}"/>
                </a:ext>
              </a:extLst>
            </p:cNvPr>
            <p:cNvSpPr txBox="1"/>
            <p:nvPr/>
          </p:nvSpPr>
          <p:spPr>
            <a:xfrm>
              <a:off x="1679533" y="576753"/>
              <a:ext cx="836233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0114D259-FC4C-7440-945C-1D91CC6EC1CD}"/>
              </a:ext>
            </a:extLst>
          </p:cNvPr>
          <p:cNvSpPr txBox="1"/>
          <p:nvPr/>
        </p:nvSpPr>
        <p:spPr>
          <a:xfrm>
            <a:off x="3444852" y="577492"/>
            <a:ext cx="1011815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const5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4B08E82-19D5-C345-8E39-2D12DC87F4FF}"/>
              </a:ext>
            </a:extLst>
          </p:cNvPr>
          <p:cNvSpPr txBox="1"/>
          <p:nvPr/>
        </p:nvSpPr>
        <p:spPr>
          <a:xfrm>
            <a:off x="2600933" y="575768"/>
            <a:ext cx="83832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Rm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237EA491-2E5B-CE47-9794-A8FA4CB75E17}"/>
              </a:ext>
            </a:extLst>
          </p:cNvPr>
          <p:cNvCxnSpPr>
            <a:cxnSpLocks/>
          </p:cNvCxnSpPr>
          <p:nvPr/>
        </p:nvCxnSpPr>
        <p:spPr bwMode="auto">
          <a:xfrm flipV="1">
            <a:off x="3013721" y="935458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F10C8C97-6D46-8F48-9342-44A9DBEE8AA6}"/>
              </a:ext>
            </a:extLst>
          </p:cNvPr>
          <p:cNvSpPr txBox="1"/>
          <p:nvPr/>
        </p:nvSpPr>
        <p:spPr>
          <a:xfrm>
            <a:off x="2322450" y="1303086"/>
            <a:ext cx="125123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operand 1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20B7B8AE-3469-7642-AA30-F827BAB0C087}"/>
              </a:ext>
            </a:extLst>
          </p:cNvPr>
          <p:cNvSpPr txBox="1"/>
          <p:nvPr/>
        </p:nvSpPr>
        <p:spPr>
          <a:xfrm>
            <a:off x="901279" y="1805792"/>
            <a:ext cx="4093573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Number of bit to shift or rotate: </a:t>
            </a:r>
            <a:r>
              <a:rPr lang="en-US" dirty="0">
                <a:solidFill>
                  <a:srgbClr val="0070C0"/>
                </a:solidFill>
              </a:rPr>
              <a:t>const5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EDABAEB-3BDF-4949-AAA3-F8378499B4C2}"/>
              </a:ext>
            </a:extLst>
          </p:cNvPr>
          <p:cNvGrpSpPr/>
          <p:nvPr/>
        </p:nvGrpSpPr>
        <p:grpSpPr>
          <a:xfrm>
            <a:off x="6417388" y="454491"/>
            <a:ext cx="5557196" cy="1889410"/>
            <a:chOff x="6417388" y="454491"/>
            <a:chExt cx="5557196" cy="1889410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8A63F1AF-BD9C-C141-9B65-44A162435970}"/>
                </a:ext>
              </a:extLst>
            </p:cNvPr>
            <p:cNvGrpSpPr/>
            <p:nvPr/>
          </p:nvGrpSpPr>
          <p:grpSpPr>
            <a:xfrm>
              <a:off x="6417388" y="454491"/>
              <a:ext cx="5557196" cy="1889410"/>
              <a:chOff x="23323" y="457200"/>
              <a:chExt cx="5557196" cy="1889410"/>
            </a:xfrm>
          </p:grpSpPr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FBC1347B-4BD2-4E49-95AF-6D5E75402D1F}"/>
                  </a:ext>
                </a:extLst>
              </p:cNvPr>
              <p:cNvSpPr/>
              <p:nvPr/>
            </p:nvSpPr>
            <p:spPr>
              <a:xfrm>
                <a:off x="23323" y="457200"/>
                <a:ext cx="5557196" cy="18894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47BBDCBD-D29C-C543-AA5F-1F5CC6F2606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04CB93B4-7EBA-814D-A9A7-0FA09E2FC65A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2341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B6071613-F5E4-AC4E-ADCB-90D0414DD25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43482" y="982801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001FDE5-6D88-944D-AFB2-27963F218641}"/>
                  </a:ext>
                </a:extLst>
              </p:cNvPr>
              <p:cNvSpPr txBox="1"/>
              <p:nvPr/>
            </p:nvSpPr>
            <p:spPr>
              <a:xfrm>
                <a:off x="896131" y="1304928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4394C034-2661-6245-A817-520CF75AFBB3}"/>
                  </a:ext>
                </a:extLst>
              </p:cNvPr>
              <p:cNvSpPr txBox="1"/>
              <p:nvPr/>
            </p:nvSpPr>
            <p:spPr>
              <a:xfrm>
                <a:off x="397336" y="572258"/>
                <a:ext cx="1282198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&lt;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inst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&gt;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8E6F9C6-3FA1-8A40-BCBA-B1C66A7E9AF4}"/>
                  </a:ext>
                </a:extLst>
              </p:cNvPr>
              <p:cNvSpPr txBox="1"/>
              <p:nvPr/>
            </p:nvSpPr>
            <p:spPr>
              <a:xfrm>
                <a:off x="1679533" y="576753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BC503FB-2FBE-5E49-84CC-5DEAFA92C15E}"/>
                </a:ext>
              </a:extLst>
            </p:cNvPr>
            <p:cNvSpPr txBox="1"/>
            <p:nvPr/>
          </p:nvSpPr>
          <p:spPr>
            <a:xfrm>
              <a:off x="8909831" y="575768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55532784-9B63-B740-8047-2466914363F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33239" y="961298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0627DE8-5F0C-CA4B-A005-A1996298F179}"/>
                </a:ext>
              </a:extLst>
            </p:cNvPr>
            <p:cNvSpPr txBox="1"/>
            <p:nvPr/>
          </p:nvSpPr>
          <p:spPr>
            <a:xfrm>
              <a:off x="8722918" y="1307161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137EB093-0AEE-2B48-9655-BE4A7E1FBA60}"/>
                </a:ext>
              </a:extLst>
            </p:cNvPr>
            <p:cNvSpPr txBox="1"/>
            <p:nvPr/>
          </p:nvSpPr>
          <p:spPr>
            <a:xfrm>
              <a:off x="9752338" y="584828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Rs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D97E0C89-4C38-F34F-B941-3C473A19C05B}"/>
                </a:ext>
              </a:extLst>
            </p:cNvPr>
            <p:cNvSpPr txBox="1"/>
            <p:nvPr/>
          </p:nvSpPr>
          <p:spPr>
            <a:xfrm>
              <a:off x="7331214" y="1830300"/>
              <a:ext cx="3655464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Number of bit to shift or rotate: </a:t>
              </a:r>
              <a:r>
                <a:rPr lang="en-US" dirty="0">
                  <a:solidFill>
                    <a:srgbClr val="0070C0"/>
                  </a:solidFill>
                </a:rPr>
                <a:t>Rs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372FD5B-61A9-954C-A48A-3521D5B4A8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4943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B918-F64C-C34A-9608-5248E8FAF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810" y="60212"/>
            <a:ext cx="10515600" cy="468975"/>
          </a:xfrm>
        </p:spPr>
        <p:txBody>
          <a:bodyPr/>
          <a:lstStyle/>
          <a:p>
            <a:r>
              <a:rPr lang="en-US" dirty="0"/>
              <a:t>Shift Operations in 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25D84-EF10-4647-8DB5-FF9ED2E0FB27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324465" y="458844"/>
                <a:ext cx="7876492" cy="6159717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rgbClr val="0070C0"/>
                    </a:solidFill>
                  </a:rPr>
                  <a:t>n</a:t>
                </a:r>
                <a:r>
                  <a:rPr lang="en-US" sz="2200" dirty="0"/>
                  <a:t> is number of bits to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shift a </a:t>
                </a:r>
                <a:r>
                  <a:rPr lang="en-US" sz="2200" dirty="0">
                    <a:solidFill>
                      <a:srgbClr val="2C895B"/>
                    </a:solidFill>
                  </a:rPr>
                  <a:t>variable x</a:t>
                </a:r>
                <a:r>
                  <a:rPr lang="en-US" sz="2200" dirty="0">
                    <a:solidFill>
                      <a:srgbClr val="FFC000"/>
                    </a:solidFill>
                  </a:rPr>
                  <a:t> </a:t>
                </a:r>
                <a:r>
                  <a:rPr lang="en-US" sz="2200" dirty="0">
                    <a:solidFill>
                      <a:schemeClr val="tx2"/>
                    </a:solidFill>
                  </a:rPr>
                  <a:t>of</a:t>
                </a:r>
                <a:r>
                  <a:rPr lang="en-US" sz="2200" dirty="0">
                    <a:solidFill>
                      <a:srgbClr val="C00000"/>
                    </a:solidFill>
                  </a:rPr>
                  <a:t> width w bits</a:t>
                </a:r>
                <a:endParaRPr lang="en-US" sz="2200" b="1" dirty="0">
                  <a:solidFill>
                    <a:schemeClr val="accent5"/>
                  </a:solidFill>
                </a:endParaRPr>
              </a:p>
              <a:p>
                <a:r>
                  <a:rPr lang="en-US" sz="2200" dirty="0"/>
                  <a:t>Shifts by </a:t>
                </a:r>
                <a:r>
                  <a:rPr lang="en-US" sz="2200" b="1" dirty="0">
                    <a:solidFill>
                      <a:schemeClr val="accent3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 &lt; 0</a:t>
                </a:r>
                <a:r>
                  <a:rPr lang="en-US" sz="2200" b="1" dirty="0">
                    <a:solidFill>
                      <a:schemeClr val="accent3"/>
                    </a:solidFill>
                  </a:rPr>
                  <a:t> </a:t>
                </a:r>
                <a:r>
                  <a:rPr lang="en-US" sz="2200" dirty="0"/>
                  <a:t>or </a:t>
                </a:r>
                <a:r>
                  <a:rPr lang="en-US" sz="22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 </a:t>
                </a:r>
                <a:r>
                  <a:rPr lang="en-US" sz="2200" b="1" dirty="0">
                    <a:solidFill>
                      <a:schemeClr val="accent1"/>
                    </a:solidFill>
                    <a:latin typeface="Cambria Math" panose="02040503050406030204" pitchFamily="18" charset="0"/>
                    <a:cs typeface="Courier New" panose="02070309020205020404" pitchFamily="49" charset="0"/>
                  </a:rPr>
                  <a:t>≥</a:t>
                </a:r>
                <a:r>
                  <a:rPr lang="en-US" sz="22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w</a:t>
                </a:r>
                <a:r>
                  <a:rPr lang="en-US" sz="22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200" dirty="0"/>
                  <a:t>are </a:t>
                </a:r>
                <a:r>
                  <a:rPr lang="en-US" sz="2200" i="1" dirty="0"/>
                  <a:t>undefined</a:t>
                </a:r>
              </a:p>
              <a:p>
                <a:r>
                  <a:rPr lang="en-US" sz="2200" dirty="0">
                    <a:solidFill>
                      <a:srgbClr val="0070C0"/>
                    </a:solidFill>
                  </a:rPr>
                  <a:t>Left shift </a:t>
                </a:r>
                <a:r>
                  <a:rPr lang="en-US" sz="2200" dirty="0"/>
                  <a:t>(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 &lt;&lt; N</a:t>
                </a:r>
                <a:r>
                  <a:rPr lang="en-US" sz="2200" dirty="0"/>
                  <a:t>) –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Multiplies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endParaRPr lang="en-US" sz="2200" b="1" dirty="0"/>
              </a:p>
              <a:p>
                <a:pPr lvl="1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</a:t>
                </a:r>
                <a:r>
                  <a:rPr lang="en-US" sz="2200" dirty="0"/>
                  <a:t> bits left, Fill with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sz="2200" dirty="0"/>
                  <a:t>s on right</a:t>
                </a:r>
              </a:p>
              <a:p>
                <a:r>
                  <a:rPr lang="en-US" sz="2200" b="1" dirty="0"/>
                  <a:t>In C:</a:t>
                </a:r>
                <a:r>
                  <a:rPr lang="en-US" sz="2200" dirty="0"/>
                  <a:t>  behavior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</a:t>
                </a:r>
                <a:r>
                  <a:rPr lang="en-US" sz="2200" dirty="0"/>
                  <a:t> is determined by compiler</a:t>
                </a:r>
              </a:p>
              <a:p>
                <a:pPr lvl="1"/>
                <a:r>
                  <a:rPr lang="en-US" sz="2200" dirty="0" err="1">
                    <a:solidFill>
                      <a:srgbClr val="0070C0"/>
                    </a:solidFill>
                  </a:rPr>
                  <a:t>gcc</a:t>
                </a:r>
                <a:r>
                  <a:rPr lang="en-US" sz="2200" dirty="0">
                    <a:solidFill>
                      <a:srgbClr val="0070C0"/>
                    </a:solidFill>
                  </a:rPr>
                  <a:t>: it depends on data type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r>
                  <a:rPr lang="en-US" sz="2200" dirty="0">
                    <a:solidFill>
                      <a:srgbClr val="0070C0"/>
                    </a:solidFill>
                  </a:rPr>
                  <a:t> (signed/unsigned)</a:t>
                </a:r>
              </a:p>
              <a:p>
                <a:r>
                  <a:rPr lang="en-US" sz="2200" dirty="0">
                    <a:solidFill>
                      <a:srgbClr val="0070C0"/>
                    </a:solidFill>
                  </a:rPr>
                  <a:t>Right shift </a:t>
                </a:r>
                <a:r>
                  <a:rPr lang="en-US" sz="2200" dirty="0"/>
                  <a:t>(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 &gt;&gt; N</a:t>
                </a:r>
                <a:r>
                  <a:rPr lang="en-US" sz="2200" dirty="0"/>
                  <a:t>) - 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Divides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endParaRPr lang="en-US" sz="2200" b="1" dirty="0"/>
              </a:p>
              <a:p>
                <a:pPr lvl="1"/>
                <a:r>
                  <a:rPr lang="en-US" sz="2200" dirty="0">
                    <a:solidFill>
                      <a:srgbClr val="00B0F0"/>
                    </a:solidFill>
                  </a:rPr>
                  <a:t>Logical shift </a:t>
                </a:r>
                <a:r>
                  <a:rPr lang="en-US" sz="2200" dirty="0"/>
                  <a:t>(for </a:t>
                </a:r>
                <a:r>
                  <a:rPr lang="en-US" sz="2200" dirty="0">
                    <a:solidFill>
                      <a:srgbClr val="0070C0"/>
                    </a:solidFill>
                  </a:rPr>
                  <a:t>unsigned</a:t>
                </a:r>
                <a:r>
                  <a:rPr lang="en-US" sz="2200" dirty="0"/>
                  <a:t> variables)</a:t>
                </a:r>
              </a:p>
              <a:p>
                <a:pPr lvl="2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 bits right</a:t>
                </a:r>
                <a:r>
                  <a:rPr lang="en-US" sz="2200" dirty="0"/>
                  <a:t>, Fill with 0s on left</a:t>
                </a:r>
              </a:p>
              <a:p>
                <a:pPr lvl="1"/>
                <a:r>
                  <a:rPr lang="en-US" sz="2200" dirty="0">
                    <a:solidFill>
                      <a:schemeClr val="accent3"/>
                    </a:solidFill>
                  </a:rPr>
                  <a:t>Arithmetic shift </a:t>
                </a:r>
                <a:r>
                  <a:rPr lang="en-US" sz="2200" dirty="0"/>
                  <a:t>(for </a:t>
                </a:r>
                <a:r>
                  <a:rPr lang="en-US" sz="2200" dirty="0">
                    <a:solidFill>
                      <a:srgbClr val="C00000"/>
                    </a:solidFill>
                  </a:rPr>
                  <a:t>signed</a:t>
                </a:r>
                <a:r>
                  <a:rPr lang="en-US" sz="2200" dirty="0"/>
                  <a:t> variables) – </a:t>
                </a:r>
                <a:r>
                  <a:rPr lang="en-US" sz="2200" dirty="0">
                    <a:solidFill>
                      <a:srgbClr val="7030A0"/>
                    </a:solidFill>
                  </a:rPr>
                  <a:t>Sign Extension</a:t>
                </a:r>
              </a:p>
              <a:p>
                <a:pPr lvl="2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 bits right </a:t>
                </a:r>
                <a:r>
                  <a:rPr lang="en-US" sz="2200" dirty="0"/>
                  <a:t>while </a:t>
                </a:r>
                <a:r>
                  <a:rPr lang="en-US" sz="2200" b="1" u="sng" dirty="0"/>
                  <a:t>Replicating</a:t>
                </a:r>
                <a:r>
                  <a:rPr lang="en-US" sz="2200" dirty="0"/>
                  <a:t> the most significant bit on left</a:t>
                </a:r>
              </a:p>
              <a:p>
                <a:pPr lvl="2"/>
                <a:r>
                  <a:rPr lang="en-US" sz="2200" dirty="0">
                    <a:solidFill>
                      <a:srgbClr val="0070C0"/>
                    </a:solidFill>
                  </a:rPr>
                  <a:t>Maintains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sign</a:t>
                </a:r>
                <a:r>
                  <a:rPr lang="en-US" sz="2200" dirty="0"/>
                  <a:t>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endParaRPr lang="en-US" sz="2200" dirty="0"/>
              </a:p>
              <a:p>
                <a:r>
                  <a:rPr lang="en-US" sz="2200" b="1" dirty="0"/>
                  <a:t>In Java:</a:t>
                </a:r>
                <a:r>
                  <a:rPr lang="en-US" sz="2200" dirty="0"/>
                  <a:t>  logical shift is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&gt;&gt;&gt;</a:t>
                </a:r>
                <a:r>
                  <a:rPr lang="en-US" sz="2200" b="1" dirty="0"/>
                  <a:t> </a:t>
                </a:r>
                <a:r>
                  <a:rPr lang="en-US" sz="2200" dirty="0"/>
                  <a:t>and arithmetic shift is 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</a:t>
                </a:r>
                <a:endParaRPr lang="en-US" sz="2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25D84-EF10-4647-8DB5-FF9ED2E0F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324465" y="458844"/>
                <a:ext cx="7876492" cy="6159717"/>
              </a:xfrm>
              <a:blipFill>
                <a:blip r:embed="rId2"/>
                <a:stretch>
                  <a:fillRect l="-642" r="-1445" b="-1437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C153C7B-D2EE-872A-2479-F87D2CE263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0484" y="5027893"/>
            <a:ext cx="3855961" cy="693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1B0ED9-11E5-9DEF-C4B8-1F0711F01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587" y="4142524"/>
            <a:ext cx="3962413" cy="5543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322F19-8B81-12DC-149C-DE52AA94ADB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7409" y="1636651"/>
            <a:ext cx="3749508" cy="5245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B972E7-64AB-E27F-BA28-0968DB51C7A1}"/>
              </a:ext>
            </a:extLst>
          </p:cNvPr>
          <p:cNvSpPr txBox="1"/>
          <p:nvPr/>
        </p:nvSpPr>
        <p:spPr>
          <a:xfrm>
            <a:off x="9505740" y="137662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Shift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7CC527-A799-F547-2469-FFBF350A9D4A}"/>
              </a:ext>
            </a:extLst>
          </p:cNvPr>
          <p:cNvSpPr txBox="1"/>
          <p:nvPr/>
        </p:nvSpPr>
        <p:spPr>
          <a:xfrm>
            <a:off x="9098353" y="391056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logical Shift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3CC20D-D19D-2253-72AF-2BC07A3D1914}"/>
              </a:ext>
            </a:extLst>
          </p:cNvPr>
          <p:cNvSpPr txBox="1"/>
          <p:nvPr/>
        </p:nvSpPr>
        <p:spPr>
          <a:xfrm>
            <a:off x="9086022" y="4925946"/>
            <a:ext cx="232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Arithmetic Shift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47214C-C859-254C-8416-13EB4D70A0A3}"/>
              </a:ext>
            </a:extLst>
          </p:cNvPr>
          <p:cNvSpPr txBox="1"/>
          <p:nvPr/>
        </p:nvSpPr>
        <p:spPr>
          <a:xfrm>
            <a:off x="11727459" y="64338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139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2" grpId="0"/>
      <p:bldP spid="13" grpId="0"/>
      <p:bldP spid="14" grpId="0"/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Arithmetic Shift Right </a:t>
            </a:r>
            <a:r>
              <a:rPr lang="en-US" dirty="0">
                <a:solidFill>
                  <a:srgbClr val="00B050"/>
                </a:solidFill>
              </a:rPr>
              <a:t>(there is no arithmetic shift left)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41010-4236-CD47-8346-13014439F9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3867" y="1781010"/>
            <a:ext cx="8444691" cy="151918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3E1343-B0A9-E547-8BB5-97632D17BB49}"/>
              </a:ext>
            </a:extLst>
          </p:cNvPr>
          <p:cNvSpPr/>
          <p:nvPr/>
        </p:nvSpPr>
        <p:spPr bwMode="auto">
          <a:xfrm>
            <a:off x="2832950" y="712224"/>
            <a:ext cx="6777389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 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 (see the sign extend)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267F2B9-B368-9F4A-B6D4-8BDEE6917CC1}"/>
              </a:ext>
            </a:extLst>
          </p:cNvPr>
          <p:cNvGrpSpPr/>
          <p:nvPr/>
        </p:nvGrpSpPr>
        <p:grpSpPr>
          <a:xfrm>
            <a:off x="7989554" y="3075829"/>
            <a:ext cx="3663946" cy="2831730"/>
            <a:chOff x="854288" y="3916170"/>
            <a:chExt cx="3663946" cy="283173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DCBBB71-25A1-854B-B6F0-B32EAF50A660}"/>
                </a:ext>
              </a:extLst>
            </p:cNvPr>
            <p:cNvSpPr/>
            <p:nvPr/>
          </p:nvSpPr>
          <p:spPr bwMode="auto">
            <a:xfrm>
              <a:off x="946185" y="4752651"/>
              <a:ext cx="3572049" cy="199524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asr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r2, 0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bne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//code positive #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8BDE43-AA57-DA47-9408-5C8AA0327F5C}"/>
                </a:ext>
              </a:extLst>
            </p:cNvPr>
            <p:cNvSpPr txBox="1"/>
            <p:nvPr/>
          </p:nvSpPr>
          <p:spPr>
            <a:xfrm>
              <a:off x="854288" y="3916170"/>
              <a:ext cx="29033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Test for sign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if r0 positive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163052F-BA82-3746-91BA-77D8C8B91EB4}"/>
              </a:ext>
            </a:extLst>
          </p:cNvPr>
          <p:cNvGrpSpPr/>
          <p:nvPr/>
        </p:nvGrpSpPr>
        <p:grpSpPr>
          <a:xfrm>
            <a:off x="428054" y="3132829"/>
            <a:ext cx="3084729" cy="2787427"/>
            <a:chOff x="1171140" y="2342568"/>
            <a:chExt cx="3084729" cy="2787427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83FFC9B-0C3C-B546-9F15-828D96594648}"/>
                </a:ext>
              </a:extLst>
            </p:cNvPr>
            <p:cNvSpPr/>
            <p:nvPr/>
          </p:nvSpPr>
          <p:spPr bwMode="auto">
            <a:xfrm>
              <a:off x="1171140" y="3134746"/>
              <a:ext cx="3073276" cy="199524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asr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r2, -1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bne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//code neg #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250C9AF-3A72-5A4F-9424-3A689DBA3DFD}"/>
                </a:ext>
              </a:extLst>
            </p:cNvPr>
            <p:cNvSpPr txBox="1"/>
            <p:nvPr/>
          </p:nvSpPr>
          <p:spPr>
            <a:xfrm>
              <a:off x="1182592" y="2342568"/>
              <a:ext cx="307327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Test for sign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-1 if r0 negative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BB016D4-A8D4-57E2-F635-C95E8E18E54A}"/>
              </a:ext>
            </a:extLst>
          </p:cNvPr>
          <p:cNvSpPr/>
          <p:nvPr/>
        </p:nvSpPr>
        <p:spPr bwMode="auto">
          <a:xfrm>
            <a:off x="533578" y="5937846"/>
            <a:ext cx="3073276" cy="8551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0xab ab ab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 ff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A93208D-F02D-8993-CFE3-B86630985343}"/>
              </a:ext>
            </a:extLst>
          </p:cNvPr>
          <p:cNvSpPr/>
          <p:nvPr/>
        </p:nvSpPr>
        <p:spPr bwMode="auto">
          <a:xfrm>
            <a:off x="8631973" y="5937846"/>
            <a:ext cx="3021527" cy="8551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0x7b ab ab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00 00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383A73F-503C-1085-AA05-FB22C7EB2719}"/>
              </a:ext>
            </a:extLst>
          </p:cNvPr>
          <p:cNvSpPr/>
          <p:nvPr/>
        </p:nvSpPr>
        <p:spPr bwMode="auto">
          <a:xfrm>
            <a:off x="3593227" y="3300194"/>
            <a:ext cx="3073276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//code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&gt;&gt;31) == -1) {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code neg #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6B24FA-F461-01DF-3966-3FA66CDF07C0}"/>
              </a:ext>
            </a:extLst>
          </p:cNvPr>
          <p:cNvSpPr/>
          <p:nvPr/>
        </p:nvSpPr>
        <p:spPr bwMode="auto">
          <a:xfrm>
            <a:off x="4916278" y="5112233"/>
            <a:ext cx="3073276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//code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&gt;&gt;31) == 0) {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code pos #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89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 animBg="1"/>
      <p:bldP spid="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Logical Shift &amp; Rotate Operations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78DB07-5004-3541-A1CC-B006E654F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51" y="906773"/>
            <a:ext cx="7593890" cy="1062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7B9112-A05B-8B4F-B9E1-ED146ED71B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65" y="3130092"/>
            <a:ext cx="7593890" cy="1062315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59D951A-8AF5-544F-88DA-747C9913B9CA}"/>
              </a:ext>
            </a:extLst>
          </p:cNvPr>
          <p:cNvSpPr/>
          <p:nvPr/>
        </p:nvSpPr>
        <p:spPr bwMode="auto">
          <a:xfrm>
            <a:off x="7827988" y="420441"/>
            <a:ext cx="3282326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7E12CE3-6D3F-AF47-81F4-B9B4A0712B49}"/>
              </a:ext>
            </a:extLst>
          </p:cNvPr>
          <p:cNvSpPr/>
          <p:nvPr/>
        </p:nvSpPr>
        <p:spPr bwMode="auto">
          <a:xfrm>
            <a:off x="7838317" y="2738809"/>
            <a:ext cx="3184251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57A6FA-92E2-1144-8114-2A383C1B1D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693" y="5123731"/>
            <a:ext cx="6164356" cy="1550831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3B30703-8916-8847-BDB3-5B026B30A4D0}"/>
              </a:ext>
            </a:extLst>
          </p:cNvPr>
          <p:cNvSpPr/>
          <p:nvPr/>
        </p:nvSpPr>
        <p:spPr bwMode="auto">
          <a:xfrm>
            <a:off x="7827988" y="5123731"/>
            <a:ext cx="3282326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0x77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endParaRPr lang="en-US" sz="24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8078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19" grpId="0" animBg="1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8064"/>
            <a:ext cx="12031578" cy="435088"/>
          </a:xfrm>
        </p:spPr>
        <p:txBody>
          <a:bodyPr/>
          <a:lstStyle/>
          <a:p>
            <a:r>
              <a:rPr lang="en-US" dirty="0"/>
              <a:t>Eliminate unnecessary branches and labels: use </a:t>
            </a:r>
            <a:r>
              <a:rPr lang="en-US" dirty="0">
                <a:solidFill>
                  <a:srgbClr val="2C895B"/>
                </a:solidFill>
              </a:rPr>
              <a:t>Fall Throughs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BF4F492-B801-9646-3C1C-990E19881781}"/>
              </a:ext>
            </a:extLst>
          </p:cNvPr>
          <p:cNvSpPr/>
          <p:nvPr/>
        </p:nvSpPr>
        <p:spPr bwMode="auto">
          <a:xfrm>
            <a:off x="1734447" y="1740120"/>
            <a:ext cx="8049888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  r2, 0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b     .</a:t>
            </a:r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not needed, slows code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	r1, r2, r3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1FB6CC-423C-6876-3BF6-4482AD14DC9F}"/>
              </a:ext>
            </a:extLst>
          </p:cNvPr>
          <p:cNvGrpSpPr/>
          <p:nvPr/>
        </p:nvGrpSpPr>
        <p:grpSpPr>
          <a:xfrm>
            <a:off x="1757908" y="3429000"/>
            <a:ext cx="8002965" cy="1600475"/>
            <a:chOff x="7624416" y="-393013"/>
            <a:chExt cx="8002965" cy="16004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80B76B8-C40C-D79C-421B-56CC1D3D0C0F}"/>
                </a:ext>
              </a:extLst>
            </p:cNvPr>
            <p:cNvSpPr txBox="1"/>
            <p:nvPr/>
          </p:nvSpPr>
          <p:spPr>
            <a:xfrm>
              <a:off x="11783765" y="7133"/>
              <a:ext cx="3843616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</a:rPr>
                <a:t>Use fall-through!</a:t>
              </a:r>
            </a:p>
            <a:p>
              <a:pPr algn="ctr"/>
              <a:r>
                <a:rPr lang="en-US" sz="2400" dirty="0"/>
                <a:t> </a:t>
              </a:r>
              <a:r>
                <a:rPr lang="en-US" sz="2400" b="1" dirty="0">
                  <a:solidFill>
                    <a:srgbClr val="2C895B"/>
                  </a:solidFill>
                </a:rPr>
                <a:t>do not </a:t>
              </a:r>
              <a:r>
                <a:rPr lang="en-US" sz="2400" dirty="0">
                  <a:solidFill>
                    <a:srgbClr val="2C895B"/>
                  </a:solidFill>
                </a:rPr>
                <a:t>branch to a Label on the </a:t>
              </a:r>
              <a:r>
                <a:rPr lang="en-US" sz="2400" b="1" dirty="0">
                  <a:solidFill>
                    <a:srgbClr val="2C895B"/>
                  </a:solidFill>
                </a:rPr>
                <a:t>next statement</a:t>
              </a:r>
              <a:r>
                <a:rPr lang="en-US" sz="2400" dirty="0">
                  <a:solidFill>
                    <a:srgbClr val="2C895B"/>
                  </a:solidFill>
                </a:rPr>
                <a:t>!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B69AF51-3279-108F-4F1F-ABE12E967362}"/>
                </a:ext>
              </a:extLst>
            </p:cNvPr>
            <p:cNvSpPr/>
            <p:nvPr/>
          </p:nvSpPr>
          <p:spPr bwMode="auto">
            <a:xfrm>
              <a:off x="7624416" y="119646"/>
              <a:ext cx="4028250" cy="855107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rgbClr val="2C895B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  <a:endPara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	r1, r2, r3</a:t>
              </a:r>
            </a:p>
          </p:txBody>
        </p:sp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BC33CD37-4588-C616-5278-7183FE8EDFFA}"/>
                </a:ext>
              </a:extLst>
            </p:cNvPr>
            <p:cNvSpPr/>
            <p:nvPr/>
          </p:nvSpPr>
          <p:spPr>
            <a:xfrm rot="5400000">
              <a:off x="9222663" y="-317066"/>
              <a:ext cx="491825" cy="3399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U-Turn Arrow 4">
            <a:extLst>
              <a:ext uri="{FF2B5EF4-FFF2-40B4-BE49-F238E27FC236}">
                <a16:creationId xmlns:a16="http://schemas.microsoft.com/office/drawing/2014/main" id="{2454D465-9932-05F4-4DFC-81B16E852687}"/>
              </a:ext>
            </a:extLst>
          </p:cNvPr>
          <p:cNvSpPr/>
          <p:nvPr/>
        </p:nvSpPr>
        <p:spPr>
          <a:xfrm rot="5400000" flipV="1">
            <a:off x="1896642" y="1841878"/>
            <a:ext cx="435088" cy="1428528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3810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44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7345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561402" y="1029983"/>
            <a:ext cx="8953325" cy="1384427"/>
            <a:chOff x="1827884" y="1632370"/>
            <a:chExt cx="8953325" cy="138442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27884" y="2678243"/>
              <a:ext cx="23881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19" y="326574"/>
            <a:ext cx="10515600" cy="577834"/>
          </a:xfrm>
        </p:spPr>
        <p:txBody>
          <a:bodyPr/>
          <a:lstStyle/>
          <a:p>
            <a:r>
              <a:rPr lang="en-US" sz="3200" dirty="0"/>
              <a:t>Extracting/Isolating</a:t>
            </a:r>
            <a:br>
              <a:rPr lang="en-US" sz="3200" dirty="0"/>
            </a:b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Unsigned</a:t>
            </a:r>
            <a:r>
              <a:rPr lang="en-US" sz="3200" dirty="0"/>
              <a:t> Bitfields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899EF81-6C6E-7E48-8824-5B97BCF28E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7889" y="285353"/>
            <a:ext cx="4425374" cy="5135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Move byte 2 in r0 to byte 0 in r1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256501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46971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30D8E695-EA58-C592-5619-78389F8BC3D7}"/>
              </a:ext>
            </a:extLst>
          </p:cNvPr>
          <p:cNvGrpSpPr/>
          <p:nvPr/>
        </p:nvGrpSpPr>
        <p:grpSpPr>
          <a:xfrm>
            <a:off x="271969" y="4992583"/>
            <a:ext cx="11203724" cy="1519664"/>
            <a:chOff x="271969" y="4992583"/>
            <a:chExt cx="11203724" cy="15196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lsr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r1 &gt;&gt; 24;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675188" y="2978128"/>
              <a:ext cx="261483" cy="6097403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738745" y="4996543"/>
              <a:ext cx="298498" cy="2066727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137230" y="6142914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unsigned zero-extension (all 0’s)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8685955" y="6090605"/>
              <a:ext cx="2404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Extracted 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93BD3C5-FF90-2B02-543A-7330D8A6F048}"/>
              </a:ext>
            </a:extLst>
          </p:cNvPr>
          <p:cNvGrpSpPr/>
          <p:nvPr/>
        </p:nvGrpSpPr>
        <p:grpSpPr>
          <a:xfrm>
            <a:off x="383045" y="2533767"/>
            <a:ext cx="11092648" cy="2080381"/>
            <a:chOff x="383045" y="2533767"/>
            <a:chExt cx="11092648" cy="208038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31083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  <a:p>
              <a:pPr defTabSz="685800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unsigned int r0,r1;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r0 &lt;&lt; 8;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705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7704434" y="2639322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491341" y="253376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5008974-D836-35A9-0028-C08DEE746F7E}"/>
              </a:ext>
            </a:extLst>
          </p:cNvPr>
          <p:cNvGrpSpPr/>
          <p:nvPr/>
        </p:nvGrpSpPr>
        <p:grpSpPr>
          <a:xfrm>
            <a:off x="7384279" y="4663618"/>
            <a:ext cx="3161813" cy="369332"/>
            <a:chOff x="5083005" y="4401535"/>
            <a:chExt cx="3161813" cy="369332"/>
          </a:xfrm>
        </p:grpSpPr>
        <p:sp>
          <p:nvSpPr>
            <p:cNvPr id="44" name="Left Arrow 43">
              <a:extLst>
                <a:ext uri="{FF2B5EF4-FFF2-40B4-BE49-F238E27FC236}">
                  <a16:creationId xmlns:a16="http://schemas.microsoft.com/office/drawing/2014/main" id="{81D841E2-04B0-22B5-07A1-E99689A9679F}"/>
                </a:ext>
              </a:extLst>
            </p:cNvPr>
            <p:cNvSpPr/>
            <p:nvPr/>
          </p:nvSpPr>
          <p:spPr>
            <a:xfrm rot="10800000">
              <a:off x="7550347" y="4525935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0DD90ED-7843-2F5A-D9F6-05775665C5D6}"/>
                </a:ext>
              </a:extLst>
            </p:cNvPr>
            <p:cNvSpPr txBox="1"/>
            <p:nvPr/>
          </p:nvSpPr>
          <p:spPr>
            <a:xfrm>
              <a:off x="5083005" y="4401535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FBEC0F3-1231-7300-2FA6-15FF88299C1B}"/>
              </a:ext>
            </a:extLst>
          </p:cNvPr>
          <p:cNvSpPr txBox="1"/>
          <p:nvPr/>
        </p:nvSpPr>
        <p:spPr>
          <a:xfrm>
            <a:off x="271969" y="845317"/>
            <a:ext cx="21937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Hint: Useful for PA8</a:t>
            </a:r>
          </a:p>
        </p:txBody>
      </p:sp>
    </p:spTree>
    <p:extLst>
      <p:ext uri="{BB962C8B-B14F-4D97-AF65-F5344CB8AC3E}">
        <p14:creationId xmlns:p14="http://schemas.microsoft.com/office/powerpoint/2010/main" val="14771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7345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566947" y="1029983"/>
            <a:ext cx="8947780" cy="1433579"/>
            <a:chOff x="1833429" y="1632370"/>
            <a:chExt cx="8947780" cy="143357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33429" y="2727395"/>
              <a:ext cx="23770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18" y="221062"/>
            <a:ext cx="10515600" cy="577834"/>
          </a:xfrm>
        </p:spPr>
        <p:txBody>
          <a:bodyPr/>
          <a:lstStyle/>
          <a:p>
            <a:r>
              <a:rPr lang="en-US" sz="3200" dirty="0"/>
              <a:t>Extracting </a:t>
            </a:r>
            <a:r>
              <a:rPr lang="en-US" sz="3200" dirty="0">
                <a:solidFill>
                  <a:srgbClr val="FF0000"/>
                </a:solidFill>
              </a:rPr>
              <a:t>Signed</a:t>
            </a:r>
            <a:r>
              <a:rPr lang="en-US" sz="3200" dirty="0"/>
              <a:t> Bitfields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899EF81-6C6E-7E48-8824-5B97BCF28E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7889" y="285353"/>
            <a:ext cx="4425374" cy="5135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Move byte 2 in r0 to byte 0 in r1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256501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46971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88E02CFB-7332-5590-7AA4-75225FC6BD37}"/>
              </a:ext>
            </a:extLst>
          </p:cNvPr>
          <p:cNvGrpSpPr/>
          <p:nvPr/>
        </p:nvGrpSpPr>
        <p:grpSpPr>
          <a:xfrm>
            <a:off x="383045" y="2528987"/>
            <a:ext cx="11092648" cy="2392938"/>
            <a:chOff x="383045" y="2528987"/>
            <a:chExt cx="11092648" cy="239293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2395058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  <a:p>
              <a:pPr defTabSz="685800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int r0,r1;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r0 &lt;&lt; 8;</a:t>
              </a: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45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7458072" y="2634542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244979" y="252898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A47A57D-E656-E2B9-DEF7-350AD14B4ECB}"/>
              </a:ext>
            </a:extLst>
          </p:cNvPr>
          <p:cNvGrpSpPr/>
          <p:nvPr/>
        </p:nvGrpSpPr>
        <p:grpSpPr>
          <a:xfrm>
            <a:off x="271969" y="4699467"/>
            <a:ext cx="11203724" cy="2170933"/>
            <a:chOff x="271969" y="4699467"/>
            <a:chExt cx="11203724" cy="217093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asr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r1 &gt;&gt; 24;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828914" y="2976020"/>
              <a:ext cx="155803" cy="6257421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813581" y="5316765"/>
              <a:ext cx="285172" cy="1705302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359457" y="6237785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signed extend (all 1’s)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9069520" y="6224069"/>
              <a:ext cx="17732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Extracted</a:t>
              </a:r>
            </a:p>
            <a:p>
              <a:pPr algn="ctr"/>
              <a:r>
                <a:rPr lang="en-US" dirty="0"/>
                <a:t>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4" name="Left Arrow 63">
              <a:extLst>
                <a:ext uri="{FF2B5EF4-FFF2-40B4-BE49-F238E27FC236}">
                  <a16:creationId xmlns:a16="http://schemas.microsoft.com/office/drawing/2014/main" id="{27DF492E-8C6F-A707-CCAD-129DD1166C98}"/>
                </a:ext>
              </a:extLst>
            </p:cNvPr>
            <p:cNvSpPr/>
            <p:nvPr/>
          </p:nvSpPr>
          <p:spPr>
            <a:xfrm rot="10800000">
              <a:off x="9861480" y="4813094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732AF5E-69E0-6961-B72B-AC0FFA313173}"/>
                </a:ext>
              </a:extLst>
            </p:cNvPr>
            <p:cNvSpPr txBox="1"/>
            <p:nvPr/>
          </p:nvSpPr>
          <p:spPr>
            <a:xfrm>
              <a:off x="7394138" y="4699467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238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700" y="568389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Inserting Source Field into Destination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386329-2A05-F149-8978-5A737424818A}"/>
              </a:ext>
            </a:extLst>
          </p:cNvPr>
          <p:cNvGraphicFramePr>
            <a:graphicFrameLocks noGrp="1"/>
          </p:cNvGraphicFramePr>
          <p:nvPr/>
        </p:nvGraphicFramePr>
        <p:xfrm>
          <a:off x="3788950" y="362211"/>
          <a:ext cx="7939210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088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310482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23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bits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0C9AF08-43E2-7444-9E88-CE8E9DE715FF}"/>
              </a:ext>
            </a:extLst>
          </p:cNvPr>
          <p:cNvSpPr txBox="1"/>
          <p:nvPr/>
        </p:nvSpPr>
        <p:spPr>
          <a:xfrm>
            <a:off x="11447445" y="2154966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D3E3-C8C2-9447-AF6B-581A6E4A1B33}"/>
              </a:ext>
            </a:extLst>
          </p:cNvPr>
          <p:cNvSpPr txBox="1"/>
          <p:nvPr/>
        </p:nvSpPr>
        <p:spPr>
          <a:xfrm>
            <a:off x="11448541" y="1058053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86A15FB-A627-7D44-8E7D-8279847F737C}"/>
              </a:ext>
            </a:extLst>
          </p:cNvPr>
          <p:cNvGraphicFramePr>
            <a:graphicFrameLocks noGrp="1"/>
          </p:cNvGraphicFramePr>
          <p:nvPr/>
        </p:nvGraphicFramePr>
        <p:xfrm>
          <a:off x="3965008" y="162675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destination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E200D95-1161-5CB6-41FE-215BF60727FC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3069098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012E519E-E7AE-1185-95F9-A953D3621A15}"/>
              </a:ext>
            </a:extLst>
          </p:cNvPr>
          <p:cNvGraphicFramePr>
            <a:graphicFrameLocks noGrp="1"/>
          </p:cNvGraphicFramePr>
          <p:nvPr/>
        </p:nvGraphicFramePr>
        <p:xfrm>
          <a:off x="3841069" y="4277396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F25BAC89-F9D4-F860-30C3-C9AAE75A1879}"/>
              </a:ext>
            </a:extLst>
          </p:cNvPr>
          <p:cNvSpPr txBox="1"/>
          <p:nvPr/>
        </p:nvSpPr>
        <p:spPr>
          <a:xfrm>
            <a:off x="428921" y="1115445"/>
            <a:ext cx="2652092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Task: Insert source into destination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0397FC6-7EB3-E7F7-B7C3-A1925B048244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5633005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2BCD4364-6378-74E2-A2B9-0779064B4DAD}"/>
              </a:ext>
            </a:extLst>
          </p:cNvPr>
          <p:cNvGrpSpPr/>
          <p:nvPr/>
        </p:nvGrpSpPr>
        <p:grpSpPr>
          <a:xfrm>
            <a:off x="1240673" y="5512121"/>
            <a:ext cx="10999989" cy="1126073"/>
            <a:chOff x="939114" y="5512121"/>
            <a:chExt cx="10999989" cy="112607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4AE24B4-7453-30DD-5054-B269B914FAB2}"/>
                </a:ext>
              </a:extLst>
            </p:cNvPr>
            <p:cNvSpPr txBox="1"/>
            <p:nvPr/>
          </p:nvSpPr>
          <p:spPr>
            <a:xfrm>
              <a:off x="11135168" y="6268862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1" name="Bent Arrow 40">
              <a:extLst>
                <a:ext uri="{FF2B5EF4-FFF2-40B4-BE49-F238E27FC236}">
                  <a16:creationId xmlns:a16="http://schemas.microsoft.com/office/drawing/2014/main" id="{7D1E01D2-E747-0C6F-173F-3B6E22FEF9AB}"/>
                </a:ext>
              </a:extLst>
            </p:cNvPr>
            <p:cNvSpPr/>
            <p:nvPr/>
          </p:nvSpPr>
          <p:spPr>
            <a:xfrm flipV="1">
              <a:off x="939114" y="5512121"/>
              <a:ext cx="2032216" cy="1105467"/>
            </a:xfrm>
            <a:prstGeom prst="bentArrow">
              <a:avLst>
                <a:gd name="adj1" fmla="val 4937"/>
                <a:gd name="adj2" fmla="val 11124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187F0DB-BF3F-D095-B915-3810177855ED}"/>
                </a:ext>
              </a:extLst>
            </p:cNvPr>
            <p:cNvSpPr txBox="1"/>
            <p:nvPr/>
          </p:nvSpPr>
          <p:spPr>
            <a:xfrm>
              <a:off x="1258856" y="5569769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results in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CAEF7E-EB69-71DB-B351-D6307E1F4E6E}"/>
              </a:ext>
            </a:extLst>
          </p:cNvPr>
          <p:cNvGrpSpPr/>
          <p:nvPr/>
        </p:nvGrpSpPr>
        <p:grpSpPr>
          <a:xfrm>
            <a:off x="300972" y="3517439"/>
            <a:ext cx="11939690" cy="1987472"/>
            <a:chOff x="-587" y="3517439"/>
            <a:chExt cx="11939690" cy="198747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319A68-7317-4F46-51AB-2E51A51705BE}"/>
                </a:ext>
              </a:extLst>
            </p:cNvPr>
            <p:cNvSpPr txBox="1"/>
            <p:nvPr/>
          </p:nvSpPr>
          <p:spPr>
            <a:xfrm>
              <a:off x="127362" y="4797025"/>
              <a:ext cx="2652092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r1, r1, r2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 =   r1 | r2;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58B8F70-AC00-0BB2-2739-A0741837BFD8}"/>
                </a:ext>
              </a:extLst>
            </p:cNvPr>
            <p:cNvSpPr txBox="1"/>
            <p:nvPr/>
          </p:nvSpPr>
          <p:spPr>
            <a:xfrm>
              <a:off x="11135168" y="4815751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0A366D-01D5-8195-82C9-AD53ABE4A12F}"/>
                </a:ext>
              </a:extLst>
            </p:cNvPr>
            <p:cNvSpPr txBox="1"/>
            <p:nvPr/>
          </p:nvSpPr>
          <p:spPr>
            <a:xfrm>
              <a:off x="11098344" y="3732596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</a:p>
          </p:txBody>
        </p: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182934D3-4435-4100-64E4-332A18C3B469}"/>
                </a:ext>
              </a:extLst>
            </p:cNvPr>
            <p:cNvSpPr/>
            <p:nvPr/>
          </p:nvSpPr>
          <p:spPr>
            <a:xfrm>
              <a:off x="2736933" y="3626745"/>
              <a:ext cx="802578" cy="1712146"/>
            </a:xfrm>
            <a:prstGeom prst="leftBrace">
              <a:avLst>
                <a:gd name="adj1" fmla="val 8333"/>
                <a:gd name="adj2" fmla="val 77864"/>
              </a:avLst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8375EC-0ADB-9DA2-94AC-BC48229D694F}"/>
                </a:ext>
              </a:extLst>
            </p:cNvPr>
            <p:cNvSpPr txBox="1"/>
            <p:nvPr/>
          </p:nvSpPr>
          <p:spPr>
            <a:xfrm>
              <a:off x="-587" y="3517439"/>
              <a:ext cx="2857466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Approach </a:t>
              </a:r>
            </a:p>
            <a:p>
              <a:r>
                <a:rPr lang="en-US" dirty="0"/>
                <a:t>(1) isolate source field</a:t>
              </a:r>
            </a:p>
            <a:p>
              <a:r>
                <a:rPr lang="en-US" dirty="0"/>
                <a:t>(2) clear destination field</a:t>
              </a:r>
            </a:p>
            <a:p>
              <a:r>
                <a:rPr lang="en-US" dirty="0"/>
                <a:t>(3) Bitwise </a:t>
              </a:r>
              <a:r>
                <a:rPr lang="en-US" dirty="0">
                  <a:solidFill>
                    <a:srgbClr val="C00000"/>
                  </a:solidFill>
                </a:rPr>
                <a:t>or</a:t>
              </a:r>
              <a:r>
                <a:rPr lang="en-US" dirty="0"/>
                <a:t> together</a:t>
              </a:r>
            </a:p>
          </p:txBody>
        </p:sp>
      </p:grpSp>
      <p:sp>
        <p:nvSpPr>
          <p:cNvPr id="8" name="Down Arrow 7">
            <a:extLst>
              <a:ext uri="{FF2B5EF4-FFF2-40B4-BE49-F238E27FC236}">
                <a16:creationId xmlns:a16="http://schemas.microsoft.com/office/drawing/2014/main" id="{69C0C2E4-6285-6806-DDC0-8202D66FD346}"/>
              </a:ext>
            </a:extLst>
          </p:cNvPr>
          <p:cNvSpPr/>
          <p:nvPr/>
        </p:nvSpPr>
        <p:spPr>
          <a:xfrm rot="3917759">
            <a:off x="8824773" y="498931"/>
            <a:ext cx="246122" cy="2806043"/>
          </a:xfrm>
          <a:prstGeom prst="downArrow">
            <a:avLst>
              <a:gd name="adj1" fmla="val 19547"/>
              <a:gd name="adj2" fmla="val 48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4860A2A3-F57C-4785-65B7-E8DE74AD02CF}"/>
              </a:ext>
            </a:extLst>
          </p:cNvPr>
          <p:cNvSpPr/>
          <p:nvPr/>
        </p:nvSpPr>
        <p:spPr>
          <a:xfrm>
            <a:off x="3110548" y="1345878"/>
            <a:ext cx="678402" cy="275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2681165-5C38-8608-8215-62482DD487C5}"/>
              </a:ext>
            </a:extLst>
          </p:cNvPr>
          <p:cNvGraphicFramePr>
            <a:graphicFrameLocks noGrp="1"/>
          </p:cNvGraphicFramePr>
          <p:nvPr/>
        </p:nvGraphicFramePr>
        <p:xfrm>
          <a:off x="683813" y="1918598"/>
          <a:ext cx="1857568" cy="1524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5351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553401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808816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27781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01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146914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Isolating the Source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9AF08-43E2-7444-9E88-CE8E9DE715FF}"/>
              </a:ext>
            </a:extLst>
          </p:cNvPr>
          <p:cNvSpPr txBox="1"/>
          <p:nvPr/>
        </p:nvSpPr>
        <p:spPr>
          <a:xfrm>
            <a:off x="11000008" y="5461983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D3E3-C8C2-9447-AF6B-581A6E4A1B33}"/>
              </a:ext>
            </a:extLst>
          </p:cNvPr>
          <p:cNvSpPr txBox="1"/>
          <p:nvPr/>
        </p:nvSpPr>
        <p:spPr>
          <a:xfrm>
            <a:off x="10906415" y="268146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6257E04-D904-211F-DDBA-5AABEA1FC12F}"/>
              </a:ext>
            </a:extLst>
          </p:cNvPr>
          <p:cNvGraphicFramePr>
            <a:graphicFrameLocks noGrp="1"/>
          </p:cNvGraphicFramePr>
          <p:nvPr/>
        </p:nvGraphicFramePr>
        <p:xfrm>
          <a:off x="3341616" y="538426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3DE7264-BFCB-A9B7-D0D9-A06164535CCF}"/>
              </a:ext>
            </a:extLst>
          </p:cNvPr>
          <p:cNvGraphicFramePr>
            <a:graphicFrameLocks noGrp="1"/>
          </p:cNvGraphicFramePr>
          <p:nvPr/>
        </p:nvGraphicFramePr>
        <p:xfrm>
          <a:off x="3351342" y="1879408"/>
          <a:ext cx="7889376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3BCF4748-CACB-C674-0A48-6219406C9462}"/>
              </a:ext>
            </a:extLst>
          </p:cNvPr>
          <p:cNvSpPr txBox="1"/>
          <p:nvPr/>
        </p:nvSpPr>
        <p:spPr>
          <a:xfrm>
            <a:off x="342160" y="4260877"/>
            <a:ext cx="2999456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isolate source field</a:t>
            </a:r>
          </a:p>
          <a:p>
            <a:pPr defTabSz="685800"/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r2, r0, 24</a:t>
            </a: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r2, r2, 8</a:t>
            </a:r>
          </a:p>
          <a:p>
            <a:pPr defTabSz="685800"/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r0 &lt;&lt; 24;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r2 &gt;&gt; 8;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B79E29A1-7445-F980-9FFB-E14123C7F14D}"/>
              </a:ext>
            </a:extLst>
          </p:cNvPr>
          <p:cNvGraphicFramePr>
            <a:graphicFrameLocks noGrp="1"/>
          </p:cNvGraphicFramePr>
          <p:nvPr/>
        </p:nvGraphicFramePr>
        <p:xfrm>
          <a:off x="3351342" y="930883"/>
          <a:ext cx="7889366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390516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23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bits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7A0B4F62-BC98-F7B2-AD87-F2BC295215C5}"/>
              </a:ext>
            </a:extLst>
          </p:cNvPr>
          <p:cNvGraphicFramePr>
            <a:graphicFrameLocks noGrp="1"/>
          </p:cNvGraphicFramePr>
          <p:nvPr/>
        </p:nvGraphicFramePr>
        <p:xfrm>
          <a:off x="3383585" y="4043894"/>
          <a:ext cx="784739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6915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0BA75BB1-3034-A61A-C672-56B27B7212CA}"/>
              </a:ext>
            </a:extLst>
          </p:cNvPr>
          <p:cNvSpPr txBox="1"/>
          <p:nvPr/>
        </p:nvSpPr>
        <p:spPr>
          <a:xfrm>
            <a:off x="10916143" y="1521050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8833D0-C807-5678-F29B-756FD0291E21}"/>
              </a:ext>
            </a:extLst>
          </p:cNvPr>
          <p:cNvSpPr txBox="1"/>
          <p:nvPr/>
        </p:nvSpPr>
        <p:spPr>
          <a:xfrm>
            <a:off x="10977705" y="4633474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</p:spTree>
    <p:extLst>
      <p:ext uri="{BB962C8B-B14F-4D97-AF65-F5344CB8AC3E}">
        <p14:creationId xmlns:p14="http://schemas.microsoft.com/office/powerpoint/2010/main" val="290452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146914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Clearing the Destination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319A68-7317-4F46-51AB-2E51A51705BE}"/>
              </a:ext>
            </a:extLst>
          </p:cNvPr>
          <p:cNvSpPr txBox="1"/>
          <p:nvPr/>
        </p:nvSpPr>
        <p:spPr>
          <a:xfrm>
            <a:off x="676227" y="3965458"/>
            <a:ext cx="2652092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r1, 8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r1 &lt;&lt; 8;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8B8F70-AC00-0BB2-2739-A0741837BFD8}"/>
              </a:ext>
            </a:extLst>
          </p:cNvPr>
          <p:cNvSpPr txBox="1"/>
          <p:nvPr/>
        </p:nvSpPr>
        <p:spPr>
          <a:xfrm>
            <a:off x="11195621" y="116957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0A366D-01D5-8195-82C9-AD53ABE4A12F}"/>
              </a:ext>
            </a:extLst>
          </p:cNvPr>
          <p:cNvSpPr txBox="1"/>
          <p:nvPr/>
        </p:nvSpPr>
        <p:spPr>
          <a:xfrm>
            <a:off x="11137352" y="3070738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C75D99F-A91E-5C70-6A25-1EF86ED885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186726"/>
              </p:ext>
            </p:extLst>
          </p:nvPr>
        </p:nvGraphicFramePr>
        <p:xfrm>
          <a:off x="3501590" y="298285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B361561-0742-3A5E-67DC-D502E7824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70935"/>
              </p:ext>
            </p:extLst>
          </p:nvPr>
        </p:nvGraphicFramePr>
        <p:xfrm>
          <a:off x="3501590" y="179734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F3969F7-6ABD-2695-0948-524E3BF61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557331"/>
              </p:ext>
            </p:extLst>
          </p:nvPr>
        </p:nvGraphicFramePr>
        <p:xfrm>
          <a:off x="3583065" y="5970837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B5FCC9D-913C-D252-A13F-31013F9A1FDD}"/>
              </a:ext>
            </a:extLst>
          </p:cNvPr>
          <p:cNvSpPr txBox="1"/>
          <p:nvPr/>
        </p:nvSpPr>
        <p:spPr>
          <a:xfrm>
            <a:off x="11071021" y="395006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64FE56-0743-3E22-21BC-372AABC3567C}"/>
              </a:ext>
            </a:extLst>
          </p:cNvPr>
          <p:cNvSpPr txBox="1"/>
          <p:nvPr/>
        </p:nvSpPr>
        <p:spPr>
          <a:xfrm>
            <a:off x="11124939" y="6048002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2A013BEA-FC90-9DFC-098F-51E0AE9E52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052871"/>
              </p:ext>
            </p:extLst>
          </p:nvPr>
        </p:nvGraphicFramePr>
        <p:xfrm>
          <a:off x="3678425" y="4941646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  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841834C-6ECD-CA62-7EEA-2264CDB48E44}"/>
              </a:ext>
            </a:extLst>
          </p:cNvPr>
          <p:cNvGraphicFramePr>
            <a:graphicFrameLocks noGrp="1"/>
          </p:cNvGraphicFramePr>
          <p:nvPr/>
        </p:nvGraphicFramePr>
        <p:xfrm>
          <a:off x="3576513" y="74330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destination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17596539-25D1-11B0-9F10-0F8D9EDB2526}"/>
              </a:ext>
            </a:extLst>
          </p:cNvPr>
          <p:cNvSpPr txBox="1"/>
          <p:nvPr/>
        </p:nvSpPr>
        <p:spPr>
          <a:xfrm>
            <a:off x="11172934" y="1867968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8840AB-B5F3-5394-6306-E452C88E5818}"/>
              </a:ext>
            </a:extLst>
          </p:cNvPr>
          <p:cNvSpPr txBox="1"/>
          <p:nvPr/>
        </p:nvSpPr>
        <p:spPr>
          <a:xfrm>
            <a:off x="214131" y="2232601"/>
            <a:ext cx="3026633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clear the destination field</a:t>
            </a: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r1, r1, 24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r1=(r1&gt;&gt;24)|(r1&lt;&lt;8);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92A915D-8D70-C031-B278-3AE26378F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543489"/>
              </p:ext>
            </p:extLst>
          </p:nvPr>
        </p:nvGraphicFramePr>
        <p:xfrm>
          <a:off x="3508142" y="3894263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18593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307156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BFA41FA-A1B9-01B0-497B-163C404924B1}"/>
              </a:ext>
            </a:extLst>
          </p:cNvPr>
          <p:cNvSpPr txBox="1"/>
          <p:nvPr/>
        </p:nvSpPr>
        <p:spPr>
          <a:xfrm>
            <a:off x="214131" y="5575376"/>
            <a:ext cx="3287459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r1, 16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r1= (r1&gt;&gt;16)|(r1&lt;&lt;16);</a:t>
            </a:r>
          </a:p>
        </p:txBody>
      </p:sp>
    </p:spTree>
    <p:extLst>
      <p:ext uri="{BB962C8B-B14F-4D97-AF65-F5344CB8AC3E}">
        <p14:creationId xmlns:p14="http://schemas.microsoft.com/office/powerpoint/2010/main" val="211076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 animBg="1"/>
      <p:bldP spid="37" grpId="0"/>
      <p:bldP spid="26" grpId="0"/>
      <p:bldP spid="46" grpId="0"/>
      <p:bldP spid="42" grpId="0" animBg="1"/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35" y="590710"/>
            <a:ext cx="11829215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</a:t>
            </a:r>
            <a:br>
              <a:rPr lang="en-US" sz="3200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solidFill>
                  <a:srgbClr val="0070C0"/>
                </a:solidFill>
                <a:latin typeface="+mn-lt"/>
              </a:rPr>
              <a:t>	Combining Isolated Source and Cleared Destination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9E021A45-255C-C5FA-6160-0EEB81BCD6AE}"/>
              </a:ext>
            </a:extLst>
          </p:cNvPr>
          <p:cNvGraphicFramePr>
            <a:graphicFrameLocks noGrp="1"/>
          </p:cNvGraphicFramePr>
          <p:nvPr/>
        </p:nvGraphicFramePr>
        <p:xfrm>
          <a:off x="3497824" y="5943768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EE3F202D-EC81-A481-511C-B1C4E35987EC}"/>
              </a:ext>
            </a:extLst>
          </p:cNvPr>
          <p:cNvGrpSpPr/>
          <p:nvPr/>
        </p:nvGrpSpPr>
        <p:grpSpPr>
          <a:xfrm>
            <a:off x="509080" y="5700778"/>
            <a:ext cx="11316784" cy="1015663"/>
            <a:chOff x="509080" y="5700778"/>
            <a:chExt cx="11316784" cy="101566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B40DDB-CD93-E976-F644-14DF569DB052}"/>
                </a:ext>
              </a:extLst>
            </p:cNvPr>
            <p:cNvSpPr txBox="1"/>
            <p:nvPr/>
          </p:nvSpPr>
          <p:spPr>
            <a:xfrm>
              <a:off x="509080" y="5700778"/>
              <a:ext cx="2652092" cy="10156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inserted field</a:t>
              </a:r>
            </a:p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r1, r1, r0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 = r1 | r0;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464FE56-0743-3E22-21BC-372AABC3567C}"/>
                </a:ext>
              </a:extLst>
            </p:cNvPr>
            <p:cNvSpPr txBox="1"/>
            <p:nvPr/>
          </p:nvSpPr>
          <p:spPr>
            <a:xfrm>
              <a:off x="11023025" y="6039332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CD48813-83CE-22FC-3FC7-5D35A1C07434}"/>
              </a:ext>
            </a:extLst>
          </p:cNvPr>
          <p:cNvSpPr txBox="1"/>
          <p:nvPr/>
        </p:nvSpPr>
        <p:spPr>
          <a:xfrm>
            <a:off x="11139386" y="2407139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C1CBB0E6-6F46-5547-4D96-9986F97C2654}"/>
              </a:ext>
            </a:extLst>
          </p:cNvPr>
          <p:cNvGraphicFramePr>
            <a:graphicFrameLocks noGrp="1"/>
          </p:cNvGraphicFramePr>
          <p:nvPr/>
        </p:nvGraphicFramePr>
        <p:xfrm>
          <a:off x="3480994" y="2329418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1D6BFDDF-4787-1FEB-375B-B603552E683E}"/>
              </a:ext>
            </a:extLst>
          </p:cNvPr>
          <p:cNvGraphicFramePr>
            <a:graphicFrameLocks noGrp="1"/>
          </p:cNvGraphicFramePr>
          <p:nvPr/>
        </p:nvGraphicFramePr>
        <p:xfrm>
          <a:off x="3522963" y="989050"/>
          <a:ext cx="784739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6915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EC5AE57-2895-B11D-46D1-4DD424CDA229}"/>
              </a:ext>
            </a:extLst>
          </p:cNvPr>
          <p:cNvSpPr txBox="1"/>
          <p:nvPr/>
        </p:nvSpPr>
        <p:spPr>
          <a:xfrm>
            <a:off x="11117083" y="157863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97CA150A-1CE8-7F9D-92D4-DF8B8320373C}"/>
              </a:ext>
            </a:extLst>
          </p:cNvPr>
          <p:cNvGraphicFramePr>
            <a:graphicFrameLocks noGrp="1"/>
          </p:cNvGraphicFramePr>
          <p:nvPr/>
        </p:nvGraphicFramePr>
        <p:xfrm>
          <a:off x="3535069" y="4217086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60EC9384-ECE8-E07B-664A-95A8A1466091}"/>
              </a:ext>
            </a:extLst>
          </p:cNvPr>
          <p:cNvGraphicFramePr>
            <a:graphicFrameLocks noGrp="1"/>
          </p:cNvGraphicFramePr>
          <p:nvPr/>
        </p:nvGraphicFramePr>
        <p:xfrm>
          <a:off x="3535069" y="307487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4728ADE4-5350-71B7-2380-F0612D17E3E6}"/>
              </a:ext>
            </a:extLst>
          </p:cNvPr>
          <p:cNvSpPr txBox="1"/>
          <p:nvPr/>
        </p:nvSpPr>
        <p:spPr>
          <a:xfrm>
            <a:off x="509080" y="1870149"/>
            <a:ext cx="265209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isolated source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D49CD7-BB53-4AE6-095E-4DA6920016A3}"/>
              </a:ext>
            </a:extLst>
          </p:cNvPr>
          <p:cNvGrpSpPr/>
          <p:nvPr/>
        </p:nvGrpSpPr>
        <p:grpSpPr>
          <a:xfrm>
            <a:off x="509080" y="3681047"/>
            <a:ext cx="11418697" cy="946655"/>
            <a:chOff x="509080" y="3681047"/>
            <a:chExt cx="11418697" cy="94665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574378-C527-D7B7-3A40-D7BDDCAB283E}"/>
                </a:ext>
              </a:extLst>
            </p:cNvPr>
            <p:cNvSpPr txBox="1"/>
            <p:nvPr/>
          </p:nvSpPr>
          <p:spPr>
            <a:xfrm>
              <a:off x="11124938" y="3709239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834A91-64BC-EF3C-611A-FC64F57B769D}"/>
                </a:ext>
              </a:extLst>
            </p:cNvPr>
            <p:cNvSpPr txBox="1"/>
            <p:nvPr/>
          </p:nvSpPr>
          <p:spPr>
            <a:xfrm>
              <a:off x="11124938" y="4258370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9DDF8D9-3833-0FC0-BBF1-86C635C65869}"/>
                </a:ext>
              </a:extLst>
            </p:cNvPr>
            <p:cNvSpPr txBox="1"/>
            <p:nvPr/>
          </p:nvSpPr>
          <p:spPr>
            <a:xfrm>
              <a:off x="509080" y="3681047"/>
              <a:ext cx="2652092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field cleared in destination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0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33">
            <a:extLst>
              <a:ext uri="{FF2B5EF4-FFF2-40B4-BE49-F238E27FC236}">
                <a16:creationId xmlns:a16="http://schemas.microsoft.com/office/drawing/2014/main" id="{29317958-51BF-F94C-90A6-CA15736F45B3}"/>
              </a:ext>
            </a:extLst>
          </p:cNvPr>
          <p:cNvSpPr txBox="1">
            <a:spLocks/>
          </p:cNvSpPr>
          <p:nvPr/>
        </p:nvSpPr>
        <p:spPr>
          <a:xfrm>
            <a:off x="1354821" y="3849871"/>
            <a:ext cx="9348803" cy="1466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Isolate a field: </a:t>
            </a:r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lsl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rot </a:t>
            </a:r>
            <a:r>
              <a:rPr lang="en-US" dirty="0"/>
              <a:t> to get a field surrounded by zeros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9416EDD2-6ABC-E54C-AA9D-C725A5F047B7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4286719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64" y="52592"/>
            <a:ext cx="10515600" cy="492774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Masking Summary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5A415BB2-1609-D24E-835F-93AF9B6E576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341102" y="545365"/>
            <a:ext cx="9348803" cy="154108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Select a field: </a:t>
            </a:r>
            <a:r>
              <a:rPr lang="en-US" dirty="0"/>
              <a:t>Use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  <a:t>with </a:t>
            </a:r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mask</a:t>
            </a:r>
            <a:r>
              <a:rPr lang="en-US" dirty="0"/>
              <a:t> of one's surrounded by zero's to select the bits that have a 1 in the mask, all other bits will be set to zero  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4BF1AE16-E845-614A-B584-32BB3474827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54821" y="2168868"/>
            <a:ext cx="9348803" cy="161271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Clear a field: </a:t>
            </a:r>
            <a:r>
              <a:rPr lang="en-US" dirty="0"/>
              <a:t>Use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  <a:t>with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a mask of zero's surrounded by one's to select the bits that have a 1 in the mask, all other bits will be set to zero  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5EEB3F7-0EBA-2D4B-9DD1-F6402E91B22C}"/>
              </a:ext>
            </a:extLst>
          </p:cNvPr>
          <p:cNvGraphicFramePr>
            <a:graphicFrameLocks noGrp="1"/>
          </p:cNvGraphicFramePr>
          <p:nvPr/>
        </p:nvGraphicFramePr>
        <p:xfrm>
          <a:off x="1677539" y="3270616"/>
          <a:ext cx="7318462" cy="444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6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831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30529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4445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1 1 1 1 1 1 1 1 1 1 1 1 1 1 1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71EC8726-1E3A-384B-B514-C776C05FCEA5}"/>
              </a:ext>
            </a:extLst>
          </p:cNvPr>
          <p:cNvGraphicFramePr>
            <a:graphicFrameLocks noGrp="1"/>
          </p:cNvGraphicFramePr>
          <p:nvPr/>
        </p:nvGraphicFramePr>
        <p:xfrm>
          <a:off x="1663820" y="1558225"/>
          <a:ext cx="7318462" cy="444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6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831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30529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4445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1 1 1 1 1 1 1 1 1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45C46431-4972-664C-B663-C7D911FD423F}"/>
              </a:ext>
            </a:extLst>
          </p:cNvPr>
          <p:cNvSpPr txBox="1"/>
          <p:nvPr/>
        </p:nvSpPr>
        <p:spPr>
          <a:xfrm>
            <a:off x="3039839" y="1253820"/>
            <a:ext cx="3501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selects this field when used with and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A8E442-5C12-A34A-9B5F-EEACA9A7AB5B}"/>
              </a:ext>
            </a:extLst>
          </p:cNvPr>
          <p:cNvSpPr txBox="1"/>
          <p:nvPr/>
        </p:nvSpPr>
        <p:spPr>
          <a:xfrm>
            <a:off x="8982282" y="1638183"/>
            <a:ext cx="1540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selection mask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280B41-CDC2-EF48-AB80-11C39594BF41}"/>
              </a:ext>
            </a:extLst>
          </p:cNvPr>
          <p:cNvGrpSpPr/>
          <p:nvPr/>
        </p:nvGrpSpPr>
        <p:grpSpPr>
          <a:xfrm>
            <a:off x="3813597" y="2917492"/>
            <a:ext cx="6926844" cy="744684"/>
            <a:chOff x="2854047" y="3444499"/>
            <a:chExt cx="6926844" cy="74468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8B82803-BE70-104C-8D08-699D1D2ADC1A}"/>
                </a:ext>
              </a:extLst>
            </p:cNvPr>
            <p:cNvSpPr txBox="1"/>
            <p:nvPr/>
          </p:nvSpPr>
          <p:spPr>
            <a:xfrm>
              <a:off x="7999634" y="3850629"/>
              <a:ext cx="17812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clear a field mask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D90056-643F-6F44-852B-3A2155EF8833}"/>
                </a:ext>
              </a:extLst>
            </p:cNvPr>
            <p:cNvSpPr txBox="1"/>
            <p:nvPr/>
          </p:nvSpPr>
          <p:spPr>
            <a:xfrm>
              <a:off x="2854047" y="3444499"/>
              <a:ext cx="3409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clears this field when used with and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4ED736E9-8134-6145-B03E-3DA73C51D379}"/>
              </a:ext>
            </a:extLst>
          </p:cNvPr>
          <p:cNvSpPr txBox="1"/>
          <p:nvPr/>
        </p:nvSpPr>
        <p:spPr>
          <a:xfrm>
            <a:off x="1515814" y="4855554"/>
            <a:ext cx="29803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lsl</a:t>
            </a:r>
            <a:r>
              <a:rPr lang="en-US" dirty="0">
                <a:solidFill>
                  <a:srgbClr val="0070C0"/>
                </a:solidFill>
              </a:rPr>
              <a:t> to get this edge into </a:t>
            </a:r>
            <a:r>
              <a:rPr lang="en-US" dirty="0" err="1">
                <a:solidFill>
                  <a:srgbClr val="0070C0"/>
                </a:solidFill>
              </a:rPr>
              <a:t>msb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5" name="Up Arrow 44">
            <a:extLst>
              <a:ext uri="{FF2B5EF4-FFF2-40B4-BE49-F238E27FC236}">
                <a16:creationId xmlns:a16="http://schemas.microsoft.com/office/drawing/2014/main" id="{FF961785-3B68-C843-8EEE-02B25104BF39}"/>
              </a:ext>
            </a:extLst>
          </p:cNvPr>
          <p:cNvSpPr/>
          <p:nvPr/>
        </p:nvSpPr>
        <p:spPr>
          <a:xfrm>
            <a:off x="3347750" y="4666209"/>
            <a:ext cx="85952" cy="1893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358462-52EB-0748-B8A9-2255EAABD25B}"/>
              </a:ext>
            </a:extLst>
          </p:cNvPr>
          <p:cNvSpPr txBox="1"/>
          <p:nvPr/>
        </p:nvSpPr>
        <p:spPr>
          <a:xfrm>
            <a:off x="5034353" y="4855554"/>
            <a:ext cx="286488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lsr</a:t>
            </a:r>
            <a:r>
              <a:rPr lang="en-US" dirty="0">
                <a:solidFill>
                  <a:srgbClr val="0070C0"/>
                </a:solidFill>
              </a:rPr>
              <a:t> to get this edge into </a:t>
            </a:r>
            <a:r>
              <a:rPr lang="en-US" dirty="0" err="1">
                <a:solidFill>
                  <a:srgbClr val="0070C0"/>
                </a:solidFill>
              </a:rPr>
              <a:t>lsb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7" name="Up Arrow 46">
            <a:extLst>
              <a:ext uri="{FF2B5EF4-FFF2-40B4-BE49-F238E27FC236}">
                <a16:creationId xmlns:a16="http://schemas.microsoft.com/office/drawing/2014/main" id="{E64C4E31-8781-DA42-9695-5BEA139198A7}"/>
              </a:ext>
            </a:extLst>
          </p:cNvPr>
          <p:cNvSpPr/>
          <p:nvPr/>
        </p:nvSpPr>
        <p:spPr>
          <a:xfrm>
            <a:off x="5419114" y="4666208"/>
            <a:ext cx="85952" cy="1893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33">
            <a:extLst>
              <a:ext uri="{FF2B5EF4-FFF2-40B4-BE49-F238E27FC236}">
                <a16:creationId xmlns:a16="http://schemas.microsoft.com/office/drawing/2014/main" id="{78B704C8-03C1-D193-EC1E-04E1E730776E}"/>
              </a:ext>
            </a:extLst>
          </p:cNvPr>
          <p:cNvSpPr txBox="1">
            <a:spLocks/>
          </p:cNvSpPr>
          <p:nvPr/>
        </p:nvSpPr>
        <p:spPr>
          <a:xfrm>
            <a:off x="1354821" y="5350151"/>
            <a:ext cx="9348803" cy="1466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Insert a field: </a:t>
            </a:r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with fields surrounded by zeros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916B8D3-83AE-807A-07CC-4C9634C4E773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5786999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8A54AABB-621C-4548-77AF-AF741103982C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6301962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Keep these bits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Keep these bits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494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76FF9F-59C3-5B1E-1454-95446D758E0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CB964F-FE00-FDC8-7963-397A92C49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6270517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6E3688-E48F-E6D7-1E3A-B05B1D99F1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1024" y="2274068"/>
            <a:ext cx="6589501" cy="165778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B1D128-32B5-D6A2-998A-E105703EE9D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5644" y="747277"/>
            <a:ext cx="11543640" cy="146836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Aarch32 provides only 8-bits for specifying an immediate constant value</a:t>
            </a:r>
          </a:p>
          <a:p>
            <a:r>
              <a:rPr lang="en-US" dirty="0"/>
              <a:t>Without "rotation" immediate values are limited to the range of positive 0-255 </a:t>
            </a:r>
          </a:p>
          <a:p>
            <a:r>
              <a:rPr lang="en-US" dirty="0"/>
              <a:t>Imm8 expands to 32 bits and does a rotate right to achieve additional constant values (YUCK)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F09F5D-DA77-3AC0-8F05-EDC3040ED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986586" cy="627239"/>
          </a:xfrm>
        </p:spPr>
        <p:txBody>
          <a:bodyPr/>
          <a:lstStyle/>
          <a:p>
            <a:r>
              <a:rPr lang="en-US" dirty="0"/>
              <a:t>How are I – Type Constants Encoded in the instruction?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D9A0BB-8AFA-7241-2C26-E790352456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69559" y="2241679"/>
            <a:ext cx="3049725" cy="10561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2C4F37-2CE3-755E-BF44-66C776366D39}"/>
              </a:ext>
            </a:extLst>
          </p:cNvPr>
          <p:cNvSpPr txBox="1"/>
          <p:nvPr/>
        </p:nvSpPr>
        <p:spPr>
          <a:xfrm>
            <a:off x="8945018" y="3241535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positions to</a:t>
            </a:r>
          </a:p>
          <a:p>
            <a:r>
              <a:rPr lang="en-US" b="1" dirty="0">
                <a:solidFill>
                  <a:srgbClr val="0070C0"/>
                </a:solidFill>
              </a:rPr>
              <a:t>rotate X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F9C50C-F2C5-8EA9-5833-F7C2D7ECC79F}"/>
              </a:ext>
            </a:extLst>
          </p:cNvPr>
          <p:cNvSpPr txBox="1"/>
          <p:nvPr/>
        </p:nvSpPr>
        <p:spPr>
          <a:xfrm>
            <a:off x="10496271" y="3234808"/>
            <a:ext cx="1223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unsigned value to rotate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8167193-1E13-2DF8-4E8E-030ED0BD7CD7}"/>
              </a:ext>
            </a:extLst>
          </p:cNvPr>
          <p:cNvGraphicFramePr>
            <a:graphicFrameLocks noGrp="1"/>
          </p:cNvGraphicFramePr>
          <p:nvPr/>
        </p:nvGraphicFramePr>
        <p:xfrm>
          <a:off x="484447" y="4091392"/>
          <a:ext cx="11223106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7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35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917">
                <a:tc>
                  <a:txBody>
                    <a:bodyPr/>
                    <a:lstStyle/>
                    <a:p>
                      <a:r>
                        <a:rPr lang="en-US" sz="2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rot4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32-bit constant 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0000 0000 0000 0000 0000 00</a:t>
                      </a:r>
                      <a:r>
                        <a:rPr lang="en-US" sz="28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800" b="1" dirty="0">
                          <a:solidFill>
                            <a:srgbClr val="F3753F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</a:t>
                      </a:r>
                      <a:r>
                        <a:rPr lang="en-US" sz="2800" baseline="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800" b="1" baseline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baseline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  <a:r>
                        <a:rPr lang="en-US" sz="2800" baseline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28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endParaRPr lang="en-US" sz="2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619494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0001 (2 bits)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00 0000 0000 0000 0000 0000 </a:t>
                      </a:r>
                      <a:r>
                        <a:rPr lang="en-US" sz="28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  <a:r>
                        <a:rPr lang="en-US" sz="2800" b="1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baseline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800" baseline="0" dirty="0">
                          <a:solidFill>
                            <a:srgbClr val="00B05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  <a:r>
                        <a:rPr lang="en-US" sz="2800" b="1" baseline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sz="2800" baseline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28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55543D4C-8ED8-06B8-B068-EDC6EA2AD6CB}"/>
              </a:ext>
            </a:extLst>
          </p:cNvPr>
          <p:cNvGrpSpPr/>
          <p:nvPr/>
        </p:nvGrpSpPr>
        <p:grpSpPr>
          <a:xfrm>
            <a:off x="3732904" y="4148303"/>
            <a:ext cx="8864301" cy="2984017"/>
            <a:chOff x="3732904" y="4148303"/>
            <a:chExt cx="8864301" cy="2984017"/>
          </a:xfrm>
        </p:grpSpPr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1FFD5551-5F65-5CDA-B7D5-9033CB5599BC}"/>
                </a:ext>
              </a:extLst>
            </p:cNvPr>
            <p:cNvSpPr/>
            <p:nvPr/>
          </p:nvSpPr>
          <p:spPr>
            <a:xfrm rot="10800000" flipV="1">
              <a:off x="3732904" y="4148303"/>
              <a:ext cx="8864301" cy="2984017"/>
            </a:xfrm>
            <a:prstGeom prst="arc">
              <a:avLst>
                <a:gd name="adj1" fmla="val 12167303"/>
                <a:gd name="adj2" fmla="val 35157"/>
              </a:avLst>
            </a:prstGeom>
            <a:ln w="34925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B2D2132E-1E10-E840-61F0-D96448771DC0}"/>
                </a:ext>
              </a:extLst>
            </p:cNvPr>
            <p:cNvSpPr/>
            <p:nvPr/>
          </p:nvSpPr>
          <p:spPr>
            <a:xfrm rot="5400000">
              <a:off x="10903297" y="4369200"/>
              <a:ext cx="318522" cy="552005"/>
            </a:xfrm>
            <a:prstGeom prst="leftBrac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5ED32EA-9700-4D5F-A01E-0D150B20753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7B9546B-AE1E-68BA-4490-980B045823BA}"/>
              </a:ext>
            </a:extLst>
          </p:cNvPr>
          <p:cNvGrpSpPr/>
          <p:nvPr/>
        </p:nvGrpSpPr>
        <p:grpSpPr>
          <a:xfrm>
            <a:off x="9448912" y="4942158"/>
            <a:ext cx="1717059" cy="821463"/>
            <a:chOff x="9448912" y="4942158"/>
            <a:chExt cx="1717059" cy="82146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E8562CF-F8E2-1D05-8214-D716FC604CFB}"/>
                </a:ext>
              </a:extLst>
            </p:cNvPr>
            <p:cNvGrpSpPr/>
            <p:nvPr/>
          </p:nvGrpSpPr>
          <p:grpSpPr>
            <a:xfrm>
              <a:off x="9448912" y="4942158"/>
              <a:ext cx="1319495" cy="556308"/>
              <a:chOff x="9448912" y="4942158"/>
              <a:chExt cx="1319495" cy="556308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BFE4631F-097A-88C0-5E1A-8CDE0FCB25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08659" y="5260825"/>
                <a:ext cx="285762" cy="237641"/>
              </a:xfrm>
              <a:prstGeom prst="straightConnector1">
                <a:avLst/>
              </a:prstGeom>
              <a:ln w="34925"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Left Brace 30">
                <a:extLst>
                  <a:ext uri="{FF2B5EF4-FFF2-40B4-BE49-F238E27FC236}">
                    <a16:creationId xmlns:a16="http://schemas.microsoft.com/office/drawing/2014/main" id="{227820E9-BCA5-A07F-A7DE-4ABDE5C852EB}"/>
                  </a:ext>
                </a:extLst>
              </p:cNvPr>
              <p:cNvSpPr/>
              <p:nvPr/>
            </p:nvSpPr>
            <p:spPr>
              <a:xfrm rot="16200000">
                <a:off x="9976082" y="4414988"/>
                <a:ext cx="265155" cy="1319495"/>
              </a:xfrm>
              <a:prstGeom prst="leftBrace">
                <a:avLst/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Left Brace 18">
              <a:extLst>
                <a:ext uri="{FF2B5EF4-FFF2-40B4-BE49-F238E27FC236}">
                  <a16:creationId xmlns:a16="http://schemas.microsoft.com/office/drawing/2014/main" id="{298DAB30-E6BA-61A5-339B-01F05CDB22D2}"/>
                </a:ext>
              </a:extLst>
            </p:cNvPr>
            <p:cNvSpPr/>
            <p:nvPr/>
          </p:nvSpPr>
          <p:spPr>
            <a:xfrm rot="5400000">
              <a:off x="10373646" y="4971296"/>
              <a:ext cx="265155" cy="1319495"/>
            </a:xfrm>
            <a:prstGeom prst="leftBrac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C81A1F1-4584-D1D7-F56E-8E71006FE7C9}"/>
              </a:ext>
            </a:extLst>
          </p:cNvPr>
          <p:cNvGrpSpPr/>
          <p:nvPr/>
        </p:nvGrpSpPr>
        <p:grpSpPr>
          <a:xfrm>
            <a:off x="2717729" y="6278844"/>
            <a:ext cx="8367872" cy="587830"/>
            <a:chOff x="2717729" y="6278844"/>
            <a:chExt cx="8367872" cy="58783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F02F3A-891B-68C6-5B1A-92A51F9B2B10}"/>
                </a:ext>
              </a:extLst>
            </p:cNvPr>
            <p:cNvSpPr txBox="1"/>
            <p:nvPr/>
          </p:nvSpPr>
          <p:spPr>
            <a:xfrm>
              <a:off x="8823443" y="6497342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two bits rotated right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3A2C63A-BD11-56B9-BF93-667C69AD79F6}"/>
                </a:ext>
              </a:extLst>
            </p:cNvPr>
            <p:cNvCxnSpPr>
              <a:cxnSpLocks/>
            </p:cNvCxnSpPr>
            <p:nvPr/>
          </p:nvCxnSpPr>
          <p:spPr>
            <a:xfrm>
              <a:off x="9395212" y="6323568"/>
              <a:ext cx="451264" cy="0"/>
            </a:xfrm>
            <a:prstGeom prst="straightConnector1">
              <a:avLst/>
            </a:prstGeom>
            <a:ln w="3492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121D8C-1988-DF84-76E3-093312037360}"/>
                </a:ext>
              </a:extLst>
            </p:cNvPr>
            <p:cNvSpPr txBox="1"/>
            <p:nvPr/>
          </p:nvSpPr>
          <p:spPr>
            <a:xfrm>
              <a:off x="2717729" y="6278844"/>
              <a:ext cx="5447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results are interpreted as a 2's complement number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240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BF1E31-A671-1BBD-E4A2-ED1B6F2E7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Rot4 - Imm8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10EE43-83B5-0BC0-1D18-B743B9D5E0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6543" y="903725"/>
            <a:ext cx="3049725" cy="1056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820A2D-1B16-7E69-2A7F-8E10B729D4B2}"/>
              </a:ext>
            </a:extLst>
          </p:cNvPr>
          <p:cNvSpPr txBox="1"/>
          <p:nvPr/>
        </p:nvSpPr>
        <p:spPr>
          <a:xfrm>
            <a:off x="842002" y="1903581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positions to</a:t>
            </a:r>
          </a:p>
          <a:p>
            <a:r>
              <a:rPr lang="en-US" dirty="0"/>
              <a:t>rotate X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DC594B-A0E5-1234-8BAE-F896BF974163}"/>
              </a:ext>
            </a:extLst>
          </p:cNvPr>
          <p:cNvSpPr txBox="1"/>
          <p:nvPr/>
        </p:nvSpPr>
        <p:spPr>
          <a:xfrm>
            <a:off x="2393255" y="1896854"/>
            <a:ext cx="1223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unsigned value to rotate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C4FD31-3C12-D0DE-4293-C773F8CF19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7605" y="265475"/>
            <a:ext cx="7824395" cy="624534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D21EE70-B0FA-23E7-9E29-2EB8C430297E}"/>
              </a:ext>
            </a:extLst>
          </p:cNvPr>
          <p:cNvGrpSpPr/>
          <p:nvPr/>
        </p:nvGrpSpPr>
        <p:grpSpPr>
          <a:xfrm>
            <a:off x="7280083" y="4916702"/>
            <a:ext cx="2982713" cy="446276"/>
            <a:chOff x="7280083" y="4916702"/>
            <a:chExt cx="2982713" cy="446276"/>
          </a:xfrm>
        </p:grpSpPr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7C2D9603-58FA-1899-11BA-B140818BCF97}"/>
                </a:ext>
              </a:extLst>
            </p:cNvPr>
            <p:cNvSpPr/>
            <p:nvPr/>
          </p:nvSpPr>
          <p:spPr>
            <a:xfrm rot="10800000">
              <a:off x="9821732" y="4970034"/>
              <a:ext cx="441064" cy="35500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0820F1-DCF9-410D-63EB-485DC6EF00F9}"/>
                </a:ext>
              </a:extLst>
            </p:cNvPr>
            <p:cNvSpPr txBox="1"/>
            <p:nvPr/>
          </p:nvSpPr>
          <p:spPr>
            <a:xfrm>
              <a:off x="7280083" y="4916702"/>
              <a:ext cx="1479892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00000001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E2AA4A3-DF18-E3A6-3209-47C59A357F3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1A22FE-E341-B92B-A84E-94B266A5364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38544" y="2740043"/>
            <a:ext cx="4109422" cy="379645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How would </a:t>
            </a:r>
            <a:r>
              <a:rPr lang="en-US" dirty="0">
                <a:solidFill>
                  <a:srgbClr val="FF0000"/>
                </a:solidFill>
              </a:rPr>
              <a:t>256</a:t>
            </a:r>
            <a:r>
              <a:rPr lang="en-US" dirty="0"/>
              <a:t> be encoded?</a:t>
            </a:r>
          </a:p>
          <a:p>
            <a:pPr lvl="1"/>
            <a:r>
              <a:rPr lang="en-US" sz="2200" dirty="0"/>
              <a:t>rotate = 12, imm8 = 1</a:t>
            </a:r>
          </a:p>
          <a:p>
            <a:r>
              <a:rPr lang="en-US" b="1" dirty="0">
                <a:solidFill>
                  <a:srgbClr val="2C895B"/>
                </a:solidFill>
              </a:rPr>
              <a:t>Bottom line: </a:t>
            </a:r>
            <a:r>
              <a:rPr lang="en-US" dirty="0">
                <a:solidFill>
                  <a:srgbClr val="2C895B"/>
                </a:solidFill>
              </a:rPr>
              <a:t>the assembler will do this for you</a:t>
            </a:r>
          </a:p>
          <a:p>
            <a:r>
              <a:rPr lang="en-US" dirty="0">
                <a:solidFill>
                  <a:srgbClr val="2C895B"/>
                </a:solidFill>
              </a:rPr>
              <a:t>If you try and use an immediate value that it cannot generate </a:t>
            </a:r>
            <a:r>
              <a:rPr lang="en-US" dirty="0">
                <a:solidFill>
                  <a:srgbClr val="C00000"/>
                </a:solidFill>
              </a:rPr>
              <a:t>it will give an error</a:t>
            </a:r>
          </a:p>
          <a:p>
            <a:r>
              <a:rPr lang="en-US" dirty="0"/>
              <a:t>There is a workaround - later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CCF11-78A6-C73F-3C44-2E4C64A2C824}"/>
              </a:ext>
            </a:extLst>
          </p:cNvPr>
          <p:cNvSpPr txBox="1"/>
          <p:nvPr/>
        </p:nvSpPr>
        <p:spPr>
          <a:xfrm>
            <a:off x="4982183" y="6416773"/>
            <a:ext cx="5447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results are interpreted as a 2's complement number</a:t>
            </a:r>
          </a:p>
        </p:txBody>
      </p:sp>
    </p:spTree>
    <p:extLst>
      <p:ext uri="{BB962C8B-B14F-4D97-AF65-F5344CB8AC3E}">
        <p14:creationId xmlns:p14="http://schemas.microsoft.com/office/powerpoint/2010/main" val="113094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257" y="223685"/>
            <a:ext cx="10515600" cy="435088"/>
          </a:xfrm>
        </p:spPr>
        <p:txBody>
          <a:bodyPr/>
          <a:lstStyle/>
          <a:p>
            <a:r>
              <a:rPr lang="en-US" dirty="0"/>
              <a:t>Branching, What not to do: Spaghetti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2E89B8F-6318-4107-863A-404C460A6012}"/>
              </a:ext>
            </a:extLst>
          </p:cNvPr>
          <p:cNvSpPr/>
          <p:nvPr/>
        </p:nvSpPr>
        <p:spPr bwMode="auto">
          <a:xfrm>
            <a:off x="453301" y="1322903"/>
            <a:ext cx="3121136" cy="421219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	r1, 1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mov 	r2, 2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b	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Lthree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	r5, 5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	.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Lsix</a:t>
            </a:r>
            <a:endParaRPr lang="en-US" sz="20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Lthree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mov	r3, 3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mov	r4, 4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	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Lseven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Lsix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mov	r6, 6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Lseven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	r7, 7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E112B9F-3835-C1E2-BC79-908ED32D81D1}"/>
              </a:ext>
            </a:extLst>
          </p:cNvPr>
          <p:cNvGrpSpPr/>
          <p:nvPr/>
        </p:nvGrpSpPr>
        <p:grpSpPr>
          <a:xfrm>
            <a:off x="3168168" y="2202623"/>
            <a:ext cx="1235034" cy="1226376"/>
            <a:chOff x="5260769" y="3345872"/>
            <a:chExt cx="1235034" cy="122637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A6076F2-1232-50D0-81A3-1EEB304A5390}"/>
                </a:ext>
              </a:extLst>
            </p:cNvPr>
            <p:cNvCxnSpPr/>
            <p:nvPr/>
          </p:nvCxnSpPr>
          <p:spPr>
            <a:xfrm>
              <a:off x="5579057" y="3345872"/>
              <a:ext cx="916746" cy="0"/>
            </a:xfrm>
            <a:prstGeom prst="line">
              <a:avLst/>
            </a:prstGeom>
            <a:ln w="28575">
              <a:solidFill>
                <a:schemeClr val="accent5"/>
              </a:solidFill>
              <a:tailEnd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0B5BA16-6E69-80EB-3B12-C867CE9AE2AD}"/>
                </a:ext>
              </a:extLst>
            </p:cNvPr>
            <p:cNvCxnSpPr>
              <a:cxnSpLocks/>
            </p:cNvCxnSpPr>
            <p:nvPr/>
          </p:nvCxnSpPr>
          <p:spPr>
            <a:xfrm>
              <a:off x="6495803" y="3345872"/>
              <a:ext cx="0" cy="1226376"/>
            </a:xfrm>
            <a:prstGeom prst="line">
              <a:avLst/>
            </a:prstGeom>
            <a:ln w="28575">
              <a:solidFill>
                <a:schemeClr val="accent5"/>
              </a:solidFill>
              <a:tailEnd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F1CB3D-6464-5A6F-2236-3C0DA41E5C0D}"/>
                </a:ext>
              </a:extLst>
            </p:cNvPr>
            <p:cNvCxnSpPr/>
            <p:nvPr/>
          </p:nvCxnSpPr>
          <p:spPr>
            <a:xfrm flipH="1">
              <a:off x="5260769" y="4572248"/>
              <a:ext cx="1235034" cy="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96E3EF7-73D9-643D-AE42-377340B49D07}"/>
              </a:ext>
            </a:extLst>
          </p:cNvPr>
          <p:cNvGrpSpPr/>
          <p:nvPr/>
        </p:nvGrpSpPr>
        <p:grpSpPr>
          <a:xfrm>
            <a:off x="3118687" y="2815810"/>
            <a:ext cx="1009403" cy="1820381"/>
            <a:chOff x="5486400" y="3345872"/>
            <a:chExt cx="1009403" cy="122637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DAB366D-CCE1-4D1C-6AD2-55CE3EC499B8}"/>
                </a:ext>
              </a:extLst>
            </p:cNvPr>
            <p:cNvCxnSpPr/>
            <p:nvPr/>
          </p:nvCxnSpPr>
          <p:spPr>
            <a:xfrm>
              <a:off x="5579057" y="3345872"/>
              <a:ext cx="916746" cy="0"/>
            </a:xfrm>
            <a:prstGeom prst="line">
              <a:avLst/>
            </a:prstGeom>
            <a:ln w="28575">
              <a:solidFill>
                <a:srgbClr val="2C895B"/>
              </a:solidFill>
              <a:tailEnd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D1EFCB5-91CD-6E93-6E89-29C78B367ED4}"/>
                </a:ext>
              </a:extLst>
            </p:cNvPr>
            <p:cNvCxnSpPr>
              <a:cxnSpLocks/>
            </p:cNvCxnSpPr>
            <p:nvPr/>
          </p:nvCxnSpPr>
          <p:spPr>
            <a:xfrm>
              <a:off x="6495803" y="3345872"/>
              <a:ext cx="0" cy="1226376"/>
            </a:xfrm>
            <a:prstGeom prst="line">
              <a:avLst/>
            </a:prstGeom>
            <a:ln w="28575">
              <a:solidFill>
                <a:srgbClr val="2C895B"/>
              </a:solidFill>
              <a:tailEnd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8B584E6-C9A5-D48F-BEDB-90DE8C00D8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6400" y="4561659"/>
              <a:ext cx="1009403" cy="0"/>
            </a:xfrm>
            <a:prstGeom prst="straightConnector1">
              <a:avLst/>
            </a:prstGeom>
            <a:ln w="28575">
              <a:solidFill>
                <a:srgbClr val="2C895B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85C584D-A47C-95F4-E440-32BA8500AD05}"/>
              </a:ext>
            </a:extLst>
          </p:cNvPr>
          <p:cNvGrpSpPr/>
          <p:nvPr/>
        </p:nvGrpSpPr>
        <p:grpSpPr>
          <a:xfrm>
            <a:off x="3168168" y="4042186"/>
            <a:ext cx="1235034" cy="1226376"/>
            <a:chOff x="5260769" y="3345872"/>
            <a:chExt cx="1235034" cy="1226376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3293FF-1C70-0199-3974-D77F80CAA493}"/>
                </a:ext>
              </a:extLst>
            </p:cNvPr>
            <p:cNvCxnSpPr/>
            <p:nvPr/>
          </p:nvCxnSpPr>
          <p:spPr>
            <a:xfrm>
              <a:off x="5579057" y="3345872"/>
              <a:ext cx="916746" cy="0"/>
            </a:xfrm>
            <a:prstGeom prst="line">
              <a:avLst/>
            </a:prstGeom>
            <a:ln w="28575">
              <a:solidFill>
                <a:srgbClr val="7030A0"/>
              </a:solidFill>
              <a:tailEnd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047A9AF-E4A5-0451-990C-21483AC66A90}"/>
                </a:ext>
              </a:extLst>
            </p:cNvPr>
            <p:cNvCxnSpPr>
              <a:cxnSpLocks/>
            </p:cNvCxnSpPr>
            <p:nvPr/>
          </p:nvCxnSpPr>
          <p:spPr>
            <a:xfrm>
              <a:off x="6495803" y="3345872"/>
              <a:ext cx="0" cy="1226376"/>
            </a:xfrm>
            <a:prstGeom prst="line">
              <a:avLst/>
            </a:prstGeom>
            <a:ln w="28575">
              <a:solidFill>
                <a:srgbClr val="7030A0"/>
              </a:solidFill>
              <a:tailEnd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73F719F-7D1C-ACB6-2D64-720C7F50DA03}"/>
                </a:ext>
              </a:extLst>
            </p:cNvPr>
            <p:cNvCxnSpPr/>
            <p:nvPr/>
          </p:nvCxnSpPr>
          <p:spPr>
            <a:xfrm flipH="1">
              <a:off x="5260769" y="4572248"/>
              <a:ext cx="1235034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50BC7AE-8288-FF8C-D232-05F31DA20145}"/>
              </a:ext>
            </a:extLst>
          </p:cNvPr>
          <p:cNvGrpSpPr/>
          <p:nvPr/>
        </p:nvGrpSpPr>
        <p:grpSpPr>
          <a:xfrm>
            <a:off x="8007221" y="2086641"/>
            <a:ext cx="3736933" cy="2426669"/>
            <a:chOff x="7236396" y="2085963"/>
            <a:chExt cx="3736933" cy="2426669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6AD2D0A-374F-54C1-66D6-59240D57F5AE}"/>
                </a:ext>
              </a:extLst>
            </p:cNvPr>
            <p:cNvSpPr/>
            <p:nvPr/>
          </p:nvSpPr>
          <p:spPr bwMode="auto">
            <a:xfrm>
              <a:off x="7881258" y="2834089"/>
              <a:ext cx="3092071" cy="167854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rgbClr val="2C895B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	r1, 1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mov	r2, 2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mov	r3, 3</a:t>
              </a:r>
            </a:p>
            <a:p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mov	r4, 4</a:t>
              </a:r>
            </a:p>
            <a:p>
              <a:r>
                <a:rPr lang="en-US" sz="20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	r7, 7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BE7582E5-12EA-4E0A-0599-1659336FCD9D}"/>
                </a:ext>
              </a:extLst>
            </p:cNvPr>
            <p:cNvSpPr/>
            <p:nvPr/>
          </p:nvSpPr>
          <p:spPr>
            <a:xfrm>
              <a:off x="7236396" y="3503394"/>
              <a:ext cx="491825" cy="3399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C68D4BB-CD89-D9B3-2602-CB5AA8DD1728}"/>
                </a:ext>
              </a:extLst>
            </p:cNvPr>
            <p:cNvSpPr txBox="1"/>
            <p:nvPr/>
          </p:nvSpPr>
          <p:spPr>
            <a:xfrm>
              <a:off x="8379505" y="2085963"/>
              <a:ext cx="2264266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Much faster and easier to read!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0C07094-5A05-017E-B8C9-0C261E144D78}"/>
              </a:ext>
            </a:extLst>
          </p:cNvPr>
          <p:cNvSpPr txBox="1"/>
          <p:nvPr/>
        </p:nvSpPr>
        <p:spPr>
          <a:xfrm>
            <a:off x="4715696" y="2580283"/>
            <a:ext cx="3132068" cy="34778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2C895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Observation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many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branch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commands (conditional or unconditional)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an indication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you should look to reorganize your code</a:t>
            </a:r>
          </a:p>
          <a:p>
            <a:pPr algn="ctr"/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 the left are many unreachable sections of code </a:t>
            </a:r>
          </a:p>
        </p:txBody>
      </p:sp>
    </p:spTree>
    <p:extLst>
      <p:ext uri="{BB962C8B-B14F-4D97-AF65-F5344CB8AC3E}">
        <p14:creationId xmlns:p14="http://schemas.microsoft.com/office/powerpoint/2010/main" val="129015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 animBg="1"/>
      <p:bldP spid="3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44C855-0037-B1CF-DA68-3CE28287339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9123" y="1873637"/>
            <a:ext cx="5253590" cy="484626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2"/>
                </a:solidFill>
              </a:rPr>
              <a:t>Previous slide: </a:t>
            </a:r>
            <a:r>
              <a:rPr lang="en-US" sz="2200" dirty="0">
                <a:solidFill>
                  <a:srgbClr val="2C895B"/>
                </a:solidFill>
              </a:rPr>
              <a:t>phases of execution:</a:t>
            </a:r>
            <a:r>
              <a:rPr lang="en-US" sz="2200" dirty="0">
                <a:solidFill>
                  <a:schemeClr val="tx2"/>
                </a:solidFill>
              </a:rPr>
              <a:t> (1) fetch, (2) decode, (3) execute</a:t>
            </a:r>
          </a:p>
          <a:p>
            <a:r>
              <a:rPr lang="en-US" sz="2200" dirty="0">
                <a:solidFill>
                  <a:schemeClr val="tx2"/>
                </a:solidFill>
              </a:rPr>
              <a:t>The pc (r15) contains the address of the </a:t>
            </a:r>
            <a:r>
              <a:rPr lang="en-US" sz="2200" dirty="0">
                <a:solidFill>
                  <a:srgbClr val="2C895B"/>
                </a:solidFill>
              </a:rPr>
              <a:t>instruction being fetched</a:t>
            </a:r>
            <a:r>
              <a:rPr lang="en-US" sz="2200" dirty="0">
                <a:solidFill>
                  <a:schemeClr val="tx2"/>
                </a:solidFill>
              </a:rPr>
              <a:t>, which is two instructions ahead or </a:t>
            </a:r>
            <a:r>
              <a:rPr lang="en-US" sz="2200" dirty="0">
                <a:solidFill>
                  <a:srgbClr val="0070C0"/>
                </a:solidFill>
              </a:rPr>
              <a:t>executing instruction + 8 bytes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Branch target address </a:t>
            </a:r>
            <a:r>
              <a:rPr lang="en-US" sz="2200" dirty="0">
                <a:solidFill>
                  <a:srgbClr val="2C895B"/>
                </a:solidFill>
              </a:rPr>
              <a:t>(or imm24) is the </a:t>
            </a:r>
            <a:r>
              <a:rPr lang="en-US" sz="2200" dirty="0">
                <a:solidFill>
                  <a:srgbClr val="C00000"/>
                </a:solidFill>
              </a:rPr>
              <a:t>distance measured </a:t>
            </a:r>
            <a:r>
              <a:rPr lang="en-US" sz="2200" dirty="0">
                <a:solidFill>
                  <a:schemeClr val="tx2"/>
                </a:solidFill>
              </a:rPr>
              <a:t>in the </a:t>
            </a:r>
            <a:r>
              <a:rPr lang="en-US" sz="2200" dirty="0">
                <a:solidFill>
                  <a:srgbClr val="C00000"/>
                </a:solidFill>
              </a:rPr>
              <a:t># of instructions </a:t>
            </a:r>
            <a:r>
              <a:rPr lang="en-US" sz="2200" dirty="0"/>
              <a:t>(signed, 2's complement) </a:t>
            </a:r>
            <a:r>
              <a:rPr lang="en-US" sz="2200" dirty="0">
                <a:solidFill>
                  <a:schemeClr val="tx2"/>
                </a:solidFill>
              </a:rPr>
              <a:t>from the </a:t>
            </a:r>
            <a:r>
              <a:rPr lang="en-US" sz="2200" dirty="0">
                <a:solidFill>
                  <a:srgbClr val="0070C0"/>
                </a:solidFill>
              </a:rPr>
              <a:t>fetch address </a:t>
            </a:r>
            <a:r>
              <a:rPr lang="en-US" sz="2200" dirty="0">
                <a:solidFill>
                  <a:schemeClr val="tx2"/>
                </a:solidFill>
              </a:rPr>
              <a:t>contained in </a:t>
            </a:r>
            <a:r>
              <a:rPr lang="en-US" sz="2200" dirty="0">
                <a:solidFill>
                  <a:srgbClr val="7030A0"/>
                </a:solidFill>
              </a:rPr>
              <a:t>r15 </a:t>
            </a:r>
            <a:r>
              <a:rPr lang="en-US" sz="2200" dirty="0">
                <a:solidFill>
                  <a:srgbClr val="F37440"/>
                </a:solidFill>
              </a:rPr>
              <a:t>when executing the branch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BBB68-5AB7-2396-C3E1-E9F8444BC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0" y="79998"/>
            <a:ext cx="5863190" cy="934932"/>
          </a:xfrm>
        </p:spPr>
        <p:txBody>
          <a:bodyPr/>
          <a:lstStyle/>
          <a:p>
            <a:r>
              <a:rPr lang="en-US" dirty="0"/>
              <a:t>Branch Target Address (BTA):</a:t>
            </a:r>
            <a:br>
              <a:rPr lang="en-US" dirty="0"/>
            </a:br>
            <a:r>
              <a:rPr lang="en-US" dirty="0"/>
              <a:t>What Is imm24?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73D95D-378D-B4F6-4312-B3DA75F4A84D}"/>
              </a:ext>
            </a:extLst>
          </p:cNvPr>
          <p:cNvGraphicFramePr>
            <a:graphicFrameLocks noGrp="1"/>
          </p:cNvGraphicFramePr>
          <p:nvPr/>
        </p:nvGraphicFramePr>
        <p:xfrm>
          <a:off x="7879085" y="6364045"/>
          <a:ext cx="3164053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3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0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771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imm24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 </a:t>
                      </a:r>
                      <a:r>
                        <a:rPr lang="en-US" sz="2000" b="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00 00 02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72563AA-F03B-220F-03BD-3D342B749C04}"/>
              </a:ext>
            </a:extLst>
          </p:cNvPr>
          <p:cNvSpPr/>
          <p:nvPr/>
        </p:nvSpPr>
        <p:spPr bwMode="auto">
          <a:xfrm>
            <a:off x="5943600" y="79997"/>
            <a:ext cx="6167990" cy="421219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  <a:alpha val="74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0001042c &lt;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inloop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1042c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e3530061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0x61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10430: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000002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&lt;store&gt;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10434: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e353007a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0x7a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10438: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ca000000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bgt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&lt;store&gt;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1043c: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e2433020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sub r3, r3, #32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00010440 &lt;store&gt;: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e7c13002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[r1, r2]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10444: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e2822001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add r2, r2, 0x1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10448: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e7d03002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ldrb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[r0, r2]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1044c: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e3530000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r3, 0x0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10450: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1afffff5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1042c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inloop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B60084-29B0-E198-23F7-883E7AA83FF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065E7465-1345-2C7C-A3CE-8E683CC2E80E}"/>
              </a:ext>
            </a:extLst>
          </p:cNvPr>
          <p:cNvSpPr/>
          <p:nvPr/>
        </p:nvSpPr>
        <p:spPr>
          <a:xfrm rot="5400000">
            <a:off x="10747746" y="1756537"/>
            <a:ext cx="1959752" cy="400312"/>
          </a:xfrm>
          <a:prstGeom prst="uturnArrow">
            <a:avLst>
              <a:gd name="adj1" fmla="val 9185"/>
              <a:gd name="adj2" fmla="val 13578"/>
              <a:gd name="adj3" fmla="val 25000"/>
              <a:gd name="adj4" fmla="val 43750"/>
              <a:gd name="adj5" fmla="val 969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96934F5-FDBB-32AD-38A6-1348BA155B02}"/>
              </a:ext>
            </a:extLst>
          </p:cNvPr>
          <p:cNvGrpSpPr/>
          <p:nvPr/>
        </p:nvGrpSpPr>
        <p:grpSpPr>
          <a:xfrm>
            <a:off x="3711624" y="822929"/>
            <a:ext cx="2791109" cy="307777"/>
            <a:chOff x="3711624" y="822929"/>
            <a:chExt cx="2791109" cy="307777"/>
          </a:xfrm>
        </p:grpSpPr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039C6C00-1CCF-8E3A-85F4-AFFB26E14457}"/>
                </a:ext>
              </a:extLst>
            </p:cNvPr>
            <p:cNvSpPr/>
            <p:nvPr/>
          </p:nvSpPr>
          <p:spPr>
            <a:xfrm>
              <a:off x="5577841" y="886836"/>
              <a:ext cx="924892" cy="1799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1A04590-082D-53A5-56AE-D53C29E73F46}"/>
                </a:ext>
              </a:extLst>
            </p:cNvPr>
            <p:cNvSpPr txBox="1"/>
            <p:nvPr/>
          </p:nvSpPr>
          <p:spPr>
            <a:xfrm>
              <a:off x="3711624" y="822929"/>
              <a:ext cx="1866217" cy="3077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executing instruction 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8F5DE36-C62E-B883-E514-1546EBFB2B0D}"/>
              </a:ext>
            </a:extLst>
          </p:cNvPr>
          <p:cNvGrpSpPr/>
          <p:nvPr/>
        </p:nvGrpSpPr>
        <p:grpSpPr>
          <a:xfrm>
            <a:off x="3891161" y="1161983"/>
            <a:ext cx="2611572" cy="307777"/>
            <a:chOff x="3891161" y="839898"/>
            <a:chExt cx="2611572" cy="307777"/>
          </a:xfrm>
        </p:grpSpPr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D4C78136-B12E-42BB-76F8-13ED12E7FCB2}"/>
                </a:ext>
              </a:extLst>
            </p:cNvPr>
            <p:cNvSpPr/>
            <p:nvPr/>
          </p:nvSpPr>
          <p:spPr>
            <a:xfrm>
              <a:off x="5577841" y="886836"/>
              <a:ext cx="924892" cy="1799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00F302-8AB7-B4DA-C677-1982D89F2480}"/>
                </a:ext>
              </a:extLst>
            </p:cNvPr>
            <p:cNvSpPr txBox="1"/>
            <p:nvPr/>
          </p:nvSpPr>
          <p:spPr>
            <a:xfrm>
              <a:off x="3891161" y="839898"/>
              <a:ext cx="1686680" cy="3077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decode instruction 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90A72FD-37E5-6B2A-0EE1-64AEA3575245}"/>
              </a:ext>
            </a:extLst>
          </p:cNvPr>
          <p:cNvGrpSpPr/>
          <p:nvPr/>
        </p:nvGrpSpPr>
        <p:grpSpPr>
          <a:xfrm>
            <a:off x="4089933" y="1489001"/>
            <a:ext cx="2412800" cy="307777"/>
            <a:chOff x="4089933" y="839898"/>
            <a:chExt cx="2412800" cy="307777"/>
          </a:xfrm>
        </p:grpSpPr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36799159-061D-110D-B9FA-5FAA605143D1}"/>
                </a:ext>
              </a:extLst>
            </p:cNvPr>
            <p:cNvSpPr/>
            <p:nvPr/>
          </p:nvSpPr>
          <p:spPr>
            <a:xfrm>
              <a:off x="5577841" y="886836"/>
              <a:ext cx="924892" cy="1799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8B64CF-2074-0F36-5536-33600FD3B98A}"/>
                </a:ext>
              </a:extLst>
            </p:cNvPr>
            <p:cNvSpPr txBox="1"/>
            <p:nvPr/>
          </p:nvSpPr>
          <p:spPr>
            <a:xfrm>
              <a:off x="4089933" y="839898"/>
              <a:ext cx="1487908" cy="3077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fetch instruction 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92008E-14A4-8C36-E86E-9F679E18DEFF}"/>
              </a:ext>
            </a:extLst>
          </p:cNvPr>
          <p:cNvGrpSpPr/>
          <p:nvPr/>
        </p:nvGrpSpPr>
        <p:grpSpPr>
          <a:xfrm>
            <a:off x="8737603" y="1623705"/>
            <a:ext cx="2389538" cy="1221098"/>
            <a:chOff x="8737603" y="1623705"/>
            <a:chExt cx="2389538" cy="1221098"/>
          </a:xfrm>
        </p:grpSpPr>
        <p:sp>
          <p:nvSpPr>
            <p:cNvPr id="23" name="U-Turn Arrow 22">
              <a:extLst>
                <a:ext uri="{FF2B5EF4-FFF2-40B4-BE49-F238E27FC236}">
                  <a16:creationId xmlns:a16="http://schemas.microsoft.com/office/drawing/2014/main" id="{3DF34BCC-58D1-B18C-02B4-8A82CC6ED88D}"/>
                </a:ext>
              </a:extLst>
            </p:cNvPr>
            <p:cNvSpPr/>
            <p:nvPr/>
          </p:nvSpPr>
          <p:spPr>
            <a:xfrm rot="5400000" flipV="1">
              <a:off x="8365815" y="1995493"/>
              <a:ext cx="1221098" cy="477521"/>
            </a:xfrm>
            <a:prstGeom prst="uturnArrow">
              <a:avLst>
                <a:gd name="adj1" fmla="val 9185"/>
                <a:gd name="adj2" fmla="val 13578"/>
                <a:gd name="adj3" fmla="val 25000"/>
                <a:gd name="adj4" fmla="val 43750"/>
                <a:gd name="adj5" fmla="val 969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4EA490A-A28C-CDDC-B965-0314E33142DA}"/>
                </a:ext>
              </a:extLst>
            </p:cNvPr>
            <p:cNvSpPr txBox="1"/>
            <p:nvPr/>
          </p:nvSpPr>
          <p:spPr>
            <a:xfrm>
              <a:off x="8824395" y="2157306"/>
              <a:ext cx="230274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BTA: + 2 instructions</a:t>
              </a:r>
            </a:p>
          </p:txBody>
        </p:sp>
      </p:grp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ECD5C1A7-5FE7-1E9B-766A-147B71A972DE}"/>
              </a:ext>
            </a:extLst>
          </p:cNvPr>
          <p:cNvSpPr txBox="1">
            <a:spLocks/>
          </p:cNvSpPr>
          <p:nvPr/>
        </p:nvSpPr>
        <p:spPr>
          <a:xfrm>
            <a:off x="5805425" y="4569587"/>
            <a:ext cx="6306165" cy="15733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 address   = 0x10440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fetch address    = 0x10438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distance(bytes)	 = 0x00008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distance(instructions)= 0x8/(4 bytes/instruction)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0x2</a:t>
            </a:r>
          </a:p>
        </p:txBody>
      </p:sp>
    </p:spTree>
    <p:extLst>
      <p:ext uri="{BB962C8B-B14F-4D97-AF65-F5344CB8AC3E}">
        <p14:creationId xmlns:p14="http://schemas.microsoft.com/office/powerpoint/2010/main" val="345280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9" grpId="0"/>
      <p:bldP spid="4" grpId="0" animBg="1"/>
      <p:bldP spid="2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EDAEDF-C968-C96A-802F-9F07D407C05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0822" y="736492"/>
            <a:ext cx="11182202" cy="381358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Instructions consist of several fields that </a:t>
            </a:r>
            <a:r>
              <a:rPr lang="en-US" sz="2000" dirty="0">
                <a:solidFill>
                  <a:srgbClr val="0070C0"/>
                </a:solidFill>
              </a:rPr>
              <a:t>encode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2C895B"/>
                </a:solidFill>
              </a:rPr>
              <a:t>opcode</a:t>
            </a:r>
            <a:r>
              <a:rPr lang="en-US" sz="2000" dirty="0"/>
              <a:t> and arguments to the opcode</a:t>
            </a:r>
          </a:p>
          <a:p>
            <a:r>
              <a:rPr lang="en-US" sz="2000" dirty="0"/>
              <a:t>Special fields enable extended functionality - later</a:t>
            </a:r>
          </a:p>
          <a:p>
            <a:r>
              <a:rPr lang="en-US" sz="2000" dirty="0"/>
              <a:t>Several 4-bit </a:t>
            </a:r>
            <a:r>
              <a:rPr lang="en-US" sz="2000" dirty="0">
                <a:solidFill>
                  <a:srgbClr val="0070C0"/>
                </a:solidFill>
              </a:rPr>
              <a:t>operand</a:t>
            </a:r>
            <a:r>
              <a:rPr lang="en-US" sz="2000" dirty="0"/>
              <a:t> fields for specifying the </a:t>
            </a:r>
            <a:r>
              <a:rPr lang="en-US" sz="2000" dirty="0">
                <a:solidFill>
                  <a:srgbClr val="7030A0"/>
                </a:solidFill>
              </a:rPr>
              <a:t>source and destination </a:t>
            </a:r>
            <a:r>
              <a:rPr lang="en-US" sz="2000" dirty="0"/>
              <a:t>of the operation, usually one of the 16 registers</a:t>
            </a:r>
          </a:p>
          <a:p>
            <a:r>
              <a:rPr lang="en-US" sz="2000" dirty="0">
                <a:solidFill>
                  <a:schemeClr val="accent5"/>
                </a:solidFill>
              </a:rPr>
              <a:t>Embedded constants</a:t>
            </a:r>
            <a:r>
              <a:rPr lang="en-US" sz="2000" dirty="0"/>
              <a:t> </a:t>
            </a:r>
            <a:r>
              <a:rPr lang="en-US" sz="2000" i="1" dirty="0">
                <a:solidFill>
                  <a:srgbClr val="2C895B"/>
                </a:solidFill>
              </a:rPr>
              <a:t>("immediate values") </a:t>
            </a:r>
            <a:r>
              <a:rPr lang="en-US" sz="2000" dirty="0"/>
              <a:t>of various size and "configuration"</a:t>
            </a:r>
          </a:p>
          <a:p>
            <a:r>
              <a:rPr lang="en-US" sz="2000" dirty="0"/>
              <a:t>Basic Data processing  instruction formats (below)</a:t>
            </a:r>
          </a:p>
          <a:p>
            <a:r>
              <a:rPr lang="en-US" sz="2000" dirty="0"/>
              <a:t>R type instruction: 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r1, r2 	// third operand is a register</a:t>
            </a:r>
          </a:p>
          <a:p>
            <a:r>
              <a:rPr lang="en-US" sz="2000" dirty="0"/>
              <a:t>I type instruction: 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r0, 1 	// third operand is an immediate value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9071288-9328-E1F1-CE36-DEA5B9681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Arm Machine Code Instructions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674AA7-83B1-8AA2-350B-F86536E92D2E}"/>
              </a:ext>
            </a:extLst>
          </p:cNvPr>
          <p:cNvGrpSpPr/>
          <p:nvPr/>
        </p:nvGrpSpPr>
        <p:grpSpPr>
          <a:xfrm>
            <a:off x="1308692" y="4753139"/>
            <a:ext cx="9574615" cy="1993692"/>
            <a:chOff x="1308692" y="4645065"/>
            <a:chExt cx="9574615" cy="199369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8AB542-B190-9E0E-54E5-C3C9A5E141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08692" y="4645065"/>
              <a:ext cx="9574615" cy="199369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1C40D6-6E40-39A8-B3F8-885AE36D9C6A}"/>
                </a:ext>
              </a:extLst>
            </p:cNvPr>
            <p:cNvSpPr txBox="1"/>
            <p:nvPr/>
          </p:nvSpPr>
          <p:spPr>
            <a:xfrm>
              <a:off x="8380208" y="6153374"/>
              <a:ext cx="86433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Rotate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FC66D92-A718-5B2B-2C61-C7BAFA18781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Up-Down Arrow 1">
            <a:extLst>
              <a:ext uri="{FF2B5EF4-FFF2-40B4-BE49-F238E27FC236}">
                <a16:creationId xmlns:a16="http://schemas.microsoft.com/office/drawing/2014/main" id="{DC228451-B4D4-F8BC-91E9-CBF86D84C7AB}"/>
              </a:ext>
            </a:extLst>
          </p:cNvPr>
          <p:cNvSpPr/>
          <p:nvPr/>
        </p:nvSpPr>
        <p:spPr>
          <a:xfrm>
            <a:off x="3987209" y="5369442"/>
            <a:ext cx="116958" cy="78393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63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10" grpId="0"/>
      <p:bldP spid="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A3703-D0FE-AC8C-AA0E-8C19FA109A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96577" y="5998439"/>
            <a:ext cx="5096281" cy="50325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There are many other ways to do this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Flow – multiple branches, one </a:t>
            </a:r>
            <a:r>
              <a:rPr lang="en-US" dirty="0" err="1"/>
              <a:t>cmp</a:t>
            </a:r>
            <a:r>
              <a:rPr lang="en-US" dirty="0"/>
              <a:t>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496577" y="1101209"/>
            <a:ext cx="5096281" cy="465558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block 1 */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to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 else if (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2 */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to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/* condition block 3 */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 to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endif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r1 = 11;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6221660" y="1019056"/>
            <a:ext cx="5280313" cy="541567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bgt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Lblk1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.Lblk2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// fall through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condition block 3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endParaRPr lang="en-US" sz="2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condition block 1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.Lblk2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condition block 2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mov r1, 5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06A210B-E069-BD4B-A3C1-2B4C39F10E3E}"/>
              </a:ext>
            </a:extLst>
          </p:cNvPr>
          <p:cNvGrpSpPr/>
          <p:nvPr/>
        </p:nvGrpSpPr>
        <p:grpSpPr>
          <a:xfrm>
            <a:off x="8705543" y="1475030"/>
            <a:ext cx="3077145" cy="723811"/>
            <a:chOff x="3047614" y="2434370"/>
            <a:chExt cx="3077145" cy="72381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EDA1C4-4D68-BA48-B8FC-05B0B564BFE1}"/>
                </a:ext>
              </a:extLst>
            </p:cNvPr>
            <p:cNvSpPr txBox="1"/>
            <p:nvPr/>
          </p:nvSpPr>
          <p:spPr>
            <a:xfrm>
              <a:off x="3420238" y="2434370"/>
              <a:ext cx="270452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special case: multiple branches from one </a:t>
              </a:r>
              <a:r>
                <a:rPr lang="en-US" dirty="0" err="1">
                  <a:solidFill>
                    <a:srgbClr val="C00000"/>
                  </a:solidFill>
                </a:rPr>
                <a:t>cmp</a:t>
              </a:r>
              <a:r>
                <a:rPr lang="en-US" dirty="0">
                  <a:solidFill>
                    <a:srgbClr val="C00000"/>
                  </a:solidFill>
                </a:rPr>
                <a:t> 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998BBC3C-EC0E-C849-A074-B3640DA3E24E}"/>
                </a:ext>
              </a:extLst>
            </p:cNvPr>
            <p:cNvSpPr/>
            <p:nvPr/>
          </p:nvSpPr>
          <p:spPr>
            <a:xfrm>
              <a:off x="3047614" y="2511849"/>
              <a:ext cx="425669" cy="646332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A4E7D83-937A-7649-8141-BA7AE52D0DE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U-Turn Arrow 5">
            <a:extLst>
              <a:ext uri="{FF2B5EF4-FFF2-40B4-BE49-F238E27FC236}">
                <a16:creationId xmlns:a16="http://schemas.microsoft.com/office/drawing/2014/main" id="{312010FD-E872-0367-19DB-EE5AF118BB1F}"/>
              </a:ext>
            </a:extLst>
          </p:cNvPr>
          <p:cNvSpPr/>
          <p:nvPr/>
        </p:nvSpPr>
        <p:spPr>
          <a:xfrm rot="5400000" flipV="1">
            <a:off x="5456388" y="1982409"/>
            <a:ext cx="1902455" cy="1346480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1026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U-Turn Arrow 7">
            <a:extLst>
              <a:ext uri="{FF2B5EF4-FFF2-40B4-BE49-F238E27FC236}">
                <a16:creationId xmlns:a16="http://schemas.microsoft.com/office/drawing/2014/main" id="{9EE4424C-0BFA-3BF1-D580-4FD8E5631209}"/>
              </a:ext>
            </a:extLst>
          </p:cNvPr>
          <p:cNvSpPr/>
          <p:nvPr/>
        </p:nvSpPr>
        <p:spPr>
          <a:xfrm rot="5400000" flipV="1">
            <a:off x="5218525" y="2903801"/>
            <a:ext cx="2686533" cy="1050399"/>
          </a:xfrm>
          <a:prstGeom prst="uturnArrow">
            <a:avLst>
              <a:gd name="adj1" fmla="val 3724"/>
              <a:gd name="adj2" fmla="val 9448"/>
              <a:gd name="adj3" fmla="val 6833"/>
              <a:gd name="adj4" fmla="val 42454"/>
              <a:gd name="adj5" fmla="val 35764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63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0" grpId="0" animBg="1"/>
      <p:bldP spid="12" grpId="0"/>
      <p:bldP spid="6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09571" y="556164"/>
            <a:ext cx="10249528" cy="101566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b="1" dirty="0">
                <a:solidFill>
                  <a:schemeClr val="tx2"/>
                </a:solidFill>
              </a:rPr>
              <a:t>Approach: </a:t>
            </a:r>
            <a:r>
              <a:rPr lang="en-US" sz="2200" b="1" dirty="0">
                <a:solidFill>
                  <a:srgbClr val="0070C0"/>
                </a:solidFill>
              </a:rPr>
              <a:t>adjust</a:t>
            </a:r>
            <a:r>
              <a:rPr lang="en-US" sz="2200" dirty="0">
                <a:solidFill>
                  <a:srgbClr val="0070C0"/>
                </a:solidFill>
              </a:rPr>
              <a:t> the conditional test then </a:t>
            </a:r>
            <a:r>
              <a:rPr lang="en-US" sz="2200" b="1" dirty="0">
                <a:solidFill>
                  <a:srgbClr val="C00000"/>
                </a:solidFill>
              </a:rPr>
              <a:t>branch around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/>
              <a:t>the </a:t>
            </a:r>
            <a:r>
              <a:rPr lang="en-US" sz="2200" b="1" dirty="0">
                <a:solidFill>
                  <a:srgbClr val="2C895B"/>
                </a:solidFill>
              </a:rPr>
              <a:t>true block</a:t>
            </a:r>
          </a:p>
          <a:p>
            <a:pPr marL="0" indent="0">
              <a:buNone/>
            </a:pPr>
            <a:r>
              <a:rPr lang="en-US" sz="2200" dirty="0"/>
              <a:t>Use a </a:t>
            </a:r>
            <a:r>
              <a:rPr lang="en-US" sz="2200" b="1" dirty="0"/>
              <a:t>conditional test </a:t>
            </a:r>
            <a:r>
              <a:rPr lang="en-US" sz="2200" dirty="0"/>
              <a:t>that </a:t>
            </a:r>
            <a:r>
              <a:rPr lang="en-US" sz="2200" b="1" dirty="0"/>
              <a:t>specifies the</a:t>
            </a:r>
            <a:r>
              <a:rPr lang="en-US" sz="2200" b="1" dirty="0">
                <a:solidFill>
                  <a:srgbClr val="C00000"/>
                </a:solidFill>
              </a:rPr>
              <a:t> </a:t>
            </a:r>
            <a:r>
              <a:rPr lang="en-US" sz="2200" b="1" u="sng" dirty="0">
                <a:solidFill>
                  <a:srgbClr val="C00000"/>
                </a:solidFill>
              </a:rPr>
              <a:t>inverse</a:t>
            </a:r>
            <a:r>
              <a:rPr lang="en-US" sz="2200" b="1" dirty="0">
                <a:solidFill>
                  <a:srgbClr val="C00000"/>
                </a:solidFill>
              </a:rPr>
              <a:t> </a:t>
            </a:r>
            <a:r>
              <a:rPr lang="en-US" sz="2200" b="1" dirty="0"/>
              <a:t>of the condition used in 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04" y="129271"/>
            <a:ext cx="9313613" cy="407296"/>
          </a:xfrm>
        </p:spPr>
        <p:txBody>
          <a:bodyPr/>
          <a:lstStyle/>
          <a:p>
            <a:r>
              <a:rPr lang="en-US" dirty="0"/>
              <a:t>Program Flow:  Simple If statement, No Else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084C1A-CD2E-854D-9C38-8538D648E1A9}"/>
              </a:ext>
            </a:extLst>
          </p:cNvPr>
          <p:cNvSpPr/>
          <p:nvPr/>
        </p:nvSpPr>
        <p:spPr bwMode="auto">
          <a:xfrm>
            <a:off x="6593295" y="4240066"/>
            <a:ext cx="5359965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code */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then fall through */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branch around to this code */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7E221FC-B186-A346-A69A-B0BA74239A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780933"/>
              </p:ext>
            </p:extLst>
          </p:nvPr>
        </p:nvGraphicFramePr>
        <p:xfrm>
          <a:off x="1125401" y="1798376"/>
          <a:ext cx="9511190" cy="1989773"/>
        </p:xfrm>
        <a:graphic>
          <a:graphicData uri="http://schemas.openxmlformats.org/drawingml/2006/table">
            <a:tbl>
              <a:tblPr firstRow="1" firstCol="1" bandRow="1"/>
              <a:tblGrid>
                <a:gridCol w="3009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91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22096">
                  <a:extLst>
                    <a:ext uri="{9D8B030D-6E8A-4147-A177-3AD203B41FA5}">
                      <a16:colId xmlns:a16="http://schemas.microsoft.com/office/drawing/2014/main" val="1804811189"/>
                    </a:ext>
                  </a:extLst>
                </a:gridCol>
              </a:tblGrid>
              <a:tr h="3822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 source Code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Incorrect Assembly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Correct Assembly</a:t>
                      </a:r>
                      <a:endParaRPr lang="en-US" sz="2400" b="0" i="1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19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int r0;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if (r0 =</a:t>
                      </a:r>
                      <a:r>
                        <a:rPr lang="en-US" sz="2400" b="0" i="0" spc="5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=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5) {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//code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  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5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</a:t>
                      </a:r>
                      <a:r>
                        <a:rPr lang="en-US" sz="2400" b="0" i="0" spc="50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beq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//code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5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1" i="0" spc="50" dirty="0" err="1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bne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code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480F86ED-27CD-4F22-B4C9-3C62987B45B3}"/>
              </a:ext>
            </a:extLst>
          </p:cNvPr>
          <p:cNvSpPr/>
          <p:nvPr/>
        </p:nvSpPr>
        <p:spPr>
          <a:xfrm>
            <a:off x="5768756" y="5263052"/>
            <a:ext cx="424035" cy="3038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39BC243-C39D-66CB-C6FB-7802060D0DBB}"/>
              </a:ext>
            </a:extLst>
          </p:cNvPr>
          <p:cNvGrpSpPr/>
          <p:nvPr/>
        </p:nvGrpSpPr>
        <p:grpSpPr>
          <a:xfrm>
            <a:off x="8931058" y="4076834"/>
            <a:ext cx="3022202" cy="1015663"/>
            <a:chOff x="3332193" y="22283"/>
            <a:chExt cx="3022202" cy="10156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DA1689-BF35-3074-0182-4F7989FC24F0}"/>
                </a:ext>
              </a:extLst>
            </p:cNvPr>
            <p:cNvSpPr txBox="1"/>
            <p:nvPr/>
          </p:nvSpPr>
          <p:spPr>
            <a:xfrm>
              <a:off x="3883824" y="22283"/>
              <a:ext cx="2470571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!= 5 true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around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A9E842B6-3D22-491B-933D-12337E9414E1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46FB0A-207A-C908-7E5D-F36B4E590E45}"/>
              </a:ext>
            </a:extLst>
          </p:cNvPr>
          <p:cNvGrpSpPr/>
          <p:nvPr/>
        </p:nvGrpSpPr>
        <p:grpSpPr>
          <a:xfrm>
            <a:off x="483397" y="4064946"/>
            <a:ext cx="5193027" cy="2497219"/>
            <a:chOff x="483397" y="4064946"/>
            <a:chExt cx="5193027" cy="249721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03DB1570-EB33-B498-BD4C-37886733E9F6}"/>
                </a:ext>
              </a:extLst>
            </p:cNvPr>
            <p:cNvSpPr/>
            <p:nvPr/>
          </p:nvSpPr>
          <p:spPr bwMode="auto">
            <a:xfrm>
              <a:off x="483397" y="4376892"/>
              <a:ext cx="5193027" cy="218527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int r0;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if (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==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code */</a:t>
              </a: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then fall through */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en-US" sz="2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/* branch around to this code */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596CD14-6A4E-5A05-134C-E220F00F5391}"/>
                </a:ext>
              </a:extLst>
            </p:cNvPr>
            <p:cNvSpPr txBox="1"/>
            <p:nvPr/>
          </p:nvSpPr>
          <p:spPr>
            <a:xfrm>
              <a:off x="3037300" y="4064946"/>
              <a:ext cx="2470571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true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</a:t>
              </a:r>
              <a:r>
                <a:rPr lang="en-US" sz="2000" b="1" i="1" dirty="0">
                  <a:solidFill>
                    <a:srgbClr val="2C895B"/>
                  </a:solidFill>
                </a:rPr>
                <a:t>fall through </a:t>
              </a:r>
              <a:r>
                <a:rPr lang="en-US" sz="2000" dirty="0">
                  <a:solidFill>
                    <a:schemeClr val="tx2"/>
                  </a:solidFill>
                </a:rPr>
                <a:t>to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</p:grpSp>
      <p:sp>
        <p:nvSpPr>
          <p:cNvPr id="5" name="U-Turn Arrow 4">
            <a:extLst>
              <a:ext uri="{FF2B5EF4-FFF2-40B4-BE49-F238E27FC236}">
                <a16:creationId xmlns:a16="http://schemas.microsoft.com/office/drawing/2014/main" id="{BF879F81-D656-324B-E5DF-9CF623BA48E2}"/>
              </a:ext>
            </a:extLst>
          </p:cNvPr>
          <p:cNvSpPr/>
          <p:nvPr/>
        </p:nvSpPr>
        <p:spPr>
          <a:xfrm rot="5400000" flipV="1">
            <a:off x="-295136" y="5471957"/>
            <a:ext cx="1475205" cy="407454"/>
          </a:xfrm>
          <a:prstGeom prst="uturnArrow">
            <a:avLst>
              <a:gd name="adj1" fmla="val 11564"/>
              <a:gd name="adj2" fmla="val 18262"/>
              <a:gd name="adj3" fmla="val 20789"/>
              <a:gd name="adj4" fmla="val 42454"/>
              <a:gd name="adj5" fmla="val 970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87E12D2F-9D85-CC45-107C-662DBC30B04E}"/>
              </a:ext>
            </a:extLst>
          </p:cNvPr>
          <p:cNvSpPr/>
          <p:nvPr/>
        </p:nvSpPr>
        <p:spPr>
          <a:xfrm rot="5400000" flipV="1">
            <a:off x="6119903" y="5016609"/>
            <a:ext cx="1175060" cy="804461"/>
          </a:xfrm>
          <a:prstGeom prst="uturnArrow">
            <a:avLst>
              <a:gd name="adj1" fmla="val 7322"/>
              <a:gd name="adj2" fmla="val 18262"/>
              <a:gd name="adj3" fmla="val 20789"/>
              <a:gd name="adj4" fmla="val 42454"/>
              <a:gd name="adj5" fmla="val 465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21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/>
      <p:bldP spid="6" grpId="0" animBg="1"/>
      <p:bldP spid="5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4B27F2-82A8-A243-B4D3-D75F53533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32" y="101959"/>
            <a:ext cx="10515600" cy="1013594"/>
          </a:xfrm>
        </p:spPr>
        <p:txBody>
          <a:bodyPr/>
          <a:lstStyle/>
          <a:p>
            <a:r>
              <a:rPr lang="en-US" dirty="0"/>
              <a:t>Branch Guard </a:t>
            </a:r>
            <a:r>
              <a:rPr lang="en-US" dirty="0">
                <a:solidFill>
                  <a:srgbClr val="FF0000"/>
                </a:solidFill>
              </a:rPr>
              <a:t>"</a:t>
            </a:r>
            <a:r>
              <a:rPr lang="en-US" i="1" dirty="0">
                <a:solidFill>
                  <a:srgbClr val="FF0000"/>
                </a:solidFill>
              </a:rPr>
              <a:t>Adjustment"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Preserving Block Order In Code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FD0F85A-587C-AF44-930C-A0349D6456A4}"/>
              </a:ext>
            </a:extLst>
          </p:cNvPr>
          <p:cNvSpPr/>
          <p:nvPr/>
        </p:nvSpPr>
        <p:spPr bwMode="auto">
          <a:xfrm>
            <a:off x="1442393" y="5157015"/>
            <a:ext cx="4755380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compare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5)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true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then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321EF91-DC89-0340-8820-655F2B251DB0}"/>
              </a:ext>
            </a:extLst>
          </p:cNvPr>
          <p:cNvGraphicFramePr>
            <a:graphicFrameLocks noGrp="1"/>
          </p:cNvGraphicFramePr>
          <p:nvPr/>
        </p:nvGraphicFramePr>
        <p:xfrm>
          <a:off x="1323122" y="1191148"/>
          <a:ext cx="10018644" cy="338347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504661">
                  <a:extLst>
                    <a:ext uri="{9D8B030D-6E8A-4147-A177-3AD203B41FA5}">
                      <a16:colId xmlns:a16="http://schemas.microsoft.com/office/drawing/2014/main" val="3190928411"/>
                    </a:ext>
                  </a:extLst>
                </a:gridCol>
                <a:gridCol w="2504661">
                  <a:extLst>
                    <a:ext uri="{9D8B030D-6E8A-4147-A177-3AD203B41FA5}">
                      <a16:colId xmlns:a16="http://schemas.microsoft.com/office/drawing/2014/main" val="1511193355"/>
                    </a:ext>
                  </a:extLst>
                </a:gridCol>
                <a:gridCol w="2504661">
                  <a:extLst>
                    <a:ext uri="{9D8B030D-6E8A-4147-A177-3AD203B41FA5}">
                      <a16:colId xmlns:a16="http://schemas.microsoft.com/office/drawing/2014/main" val="2545997432"/>
                    </a:ext>
                  </a:extLst>
                </a:gridCol>
                <a:gridCol w="2504661">
                  <a:extLst>
                    <a:ext uri="{9D8B030D-6E8A-4147-A177-3AD203B41FA5}">
                      <a16:colId xmlns:a16="http://schemas.microsoft.com/office/drawing/2014/main" val="3603583872"/>
                    </a:ext>
                  </a:extLst>
                </a:gridCol>
              </a:tblGrid>
              <a:tr h="6402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Compare in C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89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"Inverse" </a:t>
                      </a:r>
                      <a:r>
                        <a:rPr lang="en-US" dirty="0"/>
                        <a:t>Compare</a:t>
                      </a:r>
                    </a:p>
                    <a:p>
                      <a:pPr algn="ctr"/>
                      <a:r>
                        <a:rPr lang="en-US" dirty="0"/>
                        <a:t>in 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74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"Inverse" </a:t>
                      </a:r>
                      <a:r>
                        <a:rPr lang="en-US" dirty="0"/>
                        <a:t>Signed</a:t>
                      </a:r>
                    </a:p>
                    <a:p>
                      <a:pPr algn="ctr"/>
                      <a:r>
                        <a:rPr lang="en-US" dirty="0"/>
                        <a:t>Assembly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"Inverse" </a:t>
                      </a:r>
                      <a:r>
                        <a:rPr lang="en-US" dirty="0"/>
                        <a:t>Unsigned Assembly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813829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bne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bne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84198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beq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beq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00304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34276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blt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blo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91361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bge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bhs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155174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bgt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bhi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339657"/>
                  </a:ext>
                </a:extLst>
              </a:tr>
            </a:tbl>
          </a:graphicData>
        </a:graphic>
      </p:graphicFrame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BB188DB-6CCE-194A-A753-E38CFB231A7D}"/>
              </a:ext>
            </a:extLst>
          </p:cNvPr>
          <p:cNvSpPr/>
          <p:nvPr/>
        </p:nvSpPr>
        <p:spPr bwMode="auto">
          <a:xfrm>
            <a:off x="7018306" y="5124069"/>
            <a:ext cx="4417877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inverse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condition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then fall through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6FF521-5B73-FD4C-82B1-4555509CB9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C9B02090-F28F-AD4C-AB9F-D883DFB8F866}"/>
              </a:ext>
            </a:extLst>
          </p:cNvPr>
          <p:cNvSpPr/>
          <p:nvPr/>
        </p:nvSpPr>
        <p:spPr>
          <a:xfrm rot="16200000">
            <a:off x="3497791" y="2337763"/>
            <a:ext cx="644583" cy="499392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62FA3110-7C3B-A3A6-D6B1-03DA699A7010}"/>
              </a:ext>
            </a:extLst>
          </p:cNvPr>
          <p:cNvSpPr/>
          <p:nvPr/>
        </p:nvSpPr>
        <p:spPr>
          <a:xfrm rot="16200000">
            <a:off x="8522514" y="2312654"/>
            <a:ext cx="644583" cy="499392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70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A8878-61C2-9441-B73C-6F9034F16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886" y="180001"/>
            <a:ext cx="10797825" cy="481731"/>
          </a:xfrm>
        </p:spPr>
        <p:txBody>
          <a:bodyPr/>
          <a:lstStyle/>
          <a:p>
            <a:r>
              <a:rPr lang="en-US" sz="2800" dirty="0"/>
              <a:t>When do you use a Signed or Unsigned Conditional Branch?</a:t>
            </a:r>
            <a:endParaRPr lang="en-US" sz="24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435F7BA-94CC-B349-A54A-DC07908D93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920320"/>
              </p:ext>
            </p:extLst>
          </p:nvPr>
        </p:nvGraphicFramePr>
        <p:xfrm>
          <a:off x="855291" y="3606707"/>
          <a:ext cx="10797825" cy="3071292"/>
        </p:xfrm>
        <a:graphic>
          <a:graphicData uri="http://schemas.openxmlformats.org/drawingml/2006/table">
            <a:tbl>
              <a:tblPr firstRow="1" firstCol="1" bandRow="1"/>
              <a:tblGrid>
                <a:gridCol w="1560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3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44452">
                  <a:extLst>
                    <a:ext uri="{9D8B030D-6E8A-4147-A177-3AD203B41FA5}">
                      <a16:colId xmlns:a16="http://schemas.microsoft.com/office/drawing/2014/main" val="1804811189"/>
                    </a:ext>
                  </a:extLst>
                </a:gridCol>
              </a:tblGrid>
              <a:tr h="3822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Condition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Suffix For Unsigned Operands: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Suffix For Signed Operands:</a:t>
                      </a:r>
                      <a:endParaRPr lang="en-US" sz="2000" b="1" i="1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&gt; 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BHI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(Higher Than)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BGT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(Greater Than)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&gt;=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BHS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(Higher Than or Same) (BCS)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BGE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(Greater Than or Equal)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&lt; 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BLO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(Lower Than) (BCC 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BLT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(Less Than)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&lt;=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BLS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(Lower Than or Same)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BLE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(Less Than or Equal)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==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BEQ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(Equal)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Calibri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33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!=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BNE</a:t>
                      </a:r>
                      <a:r>
                        <a:rPr lang="en-US" sz="20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1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(Not Equal)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Calibri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4C9BC1A-DB2F-D24F-B838-6988EDBC1B1F}"/>
              </a:ext>
            </a:extLst>
          </p:cNvPr>
          <p:cNvSpPr txBox="1"/>
          <p:nvPr/>
        </p:nvSpPr>
        <p:spPr>
          <a:xfrm>
            <a:off x="4715257" y="810922"/>
            <a:ext cx="2684930" cy="14465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70C0"/>
                </a:solidFill>
              </a:rPr>
              <a:t>example with 4 bits (arm is 32)</a:t>
            </a:r>
          </a:p>
          <a:p>
            <a:pPr algn="ctr"/>
            <a:endParaRPr lang="en-US" sz="2200" dirty="0">
              <a:solidFill>
                <a:srgbClr val="0070C0"/>
              </a:solidFill>
            </a:endParaRPr>
          </a:p>
          <a:p>
            <a:pPr algn="ctr"/>
            <a:r>
              <a:rPr lang="en-US" sz="2200" dirty="0">
                <a:solidFill>
                  <a:schemeClr val="tx2"/>
                </a:solidFill>
              </a:rPr>
              <a:t>0111</a:t>
            </a:r>
            <a:r>
              <a:rPr lang="en-US" sz="2200" baseline="-25000" dirty="0">
                <a:solidFill>
                  <a:schemeClr val="tx2"/>
                </a:solidFill>
              </a:rPr>
              <a:t>2</a:t>
            </a:r>
            <a:r>
              <a:rPr lang="en-US" sz="2200" dirty="0">
                <a:solidFill>
                  <a:schemeClr val="tx2"/>
                </a:solidFill>
              </a:rPr>
              <a:t> &gt; 1100</a:t>
            </a:r>
            <a:r>
              <a:rPr lang="en-US" sz="2200" baseline="-25000" dirty="0">
                <a:solidFill>
                  <a:schemeClr val="tx2"/>
                </a:solidFill>
              </a:rPr>
              <a:t>2</a:t>
            </a:r>
            <a:r>
              <a:rPr lang="en-US" sz="2200" dirty="0">
                <a:solidFill>
                  <a:schemeClr val="tx2"/>
                </a:solidFill>
              </a:rPr>
              <a:t> 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6665B7-0B69-2A4B-A4FF-B7F6B863A8A0}"/>
              </a:ext>
            </a:extLst>
          </p:cNvPr>
          <p:cNvGrpSpPr/>
          <p:nvPr/>
        </p:nvGrpSpPr>
        <p:grpSpPr>
          <a:xfrm>
            <a:off x="1191213" y="1547783"/>
            <a:ext cx="3555819" cy="1118911"/>
            <a:chOff x="176726" y="1140758"/>
            <a:chExt cx="2888221" cy="111891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944A0D-23FD-D74D-938E-60C29D99B941}"/>
                </a:ext>
              </a:extLst>
            </p:cNvPr>
            <p:cNvSpPr txBox="1"/>
            <p:nvPr/>
          </p:nvSpPr>
          <p:spPr>
            <a:xfrm>
              <a:off x="419337" y="1140758"/>
              <a:ext cx="160014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chemeClr val="tx2"/>
                  </a:solidFill>
                </a:rPr>
                <a:t>Compare</a:t>
              </a:r>
            </a:p>
            <a:p>
              <a:r>
                <a:rPr lang="en-US" sz="2200" dirty="0">
                  <a:solidFill>
                    <a:schemeClr val="tx2"/>
                  </a:solidFill>
                </a:rPr>
                <a:t>7 &gt; 12 </a:t>
              </a:r>
              <a:r>
                <a:rPr lang="en-US" sz="2200" dirty="0">
                  <a:solidFill>
                    <a:srgbClr val="00B050"/>
                  </a:solidFill>
                </a:rPr>
                <a:t>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7273219-F9B3-3C4B-BD91-78042837C9E0}"/>
                </a:ext>
              </a:extLst>
            </p:cNvPr>
            <p:cNvSpPr txBox="1"/>
            <p:nvPr/>
          </p:nvSpPr>
          <p:spPr>
            <a:xfrm>
              <a:off x="1758869" y="1253562"/>
              <a:ext cx="126587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i="1" dirty="0">
                  <a:solidFill>
                    <a:srgbClr val="FF0000"/>
                  </a:solidFill>
                </a:rPr>
                <a:t>unsigned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28165F3-CA3A-7F4E-BB2D-4079D606F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2868" y="1689436"/>
              <a:ext cx="1402079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155B874-2C77-6B4E-A4F3-40EA4A75BFF7}"/>
                </a:ext>
              </a:extLst>
            </p:cNvPr>
            <p:cNvSpPr txBox="1"/>
            <p:nvPr/>
          </p:nvSpPr>
          <p:spPr>
            <a:xfrm>
              <a:off x="176726" y="1828782"/>
              <a:ext cx="160014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FF0000"/>
                  </a:solidFill>
                </a:rPr>
                <a:t>(FALSE)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46E69C-87BD-7F47-99C9-A815F12F8CEA}"/>
              </a:ext>
            </a:extLst>
          </p:cNvPr>
          <p:cNvGrpSpPr/>
          <p:nvPr/>
        </p:nvGrpSpPr>
        <p:grpSpPr>
          <a:xfrm>
            <a:off x="7567847" y="1420256"/>
            <a:ext cx="3931575" cy="1674956"/>
            <a:chOff x="5683553" y="942587"/>
            <a:chExt cx="3394774" cy="167495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2F2394-5059-8C46-95E1-21E547D65F05}"/>
                </a:ext>
              </a:extLst>
            </p:cNvPr>
            <p:cNvSpPr txBox="1"/>
            <p:nvPr/>
          </p:nvSpPr>
          <p:spPr>
            <a:xfrm>
              <a:off x="7831641" y="1116280"/>
              <a:ext cx="1246686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chemeClr val="tx2"/>
                  </a:solidFill>
                </a:rPr>
                <a:t>Compare</a:t>
              </a:r>
            </a:p>
            <a:p>
              <a:r>
                <a:rPr lang="en-US" sz="2200" dirty="0">
                  <a:solidFill>
                    <a:schemeClr val="tx2"/>
                  </a:solidFill>
                </a:rPr>
                <a:t>+7 &gt; -4 </a:t>
              </a:r>
              <a:r>
                <a:rPr lang="en-US" sz="2200" dirty="0">
                  <a:solidFill>
                    <a:srgbClr val="00B050"/>
                  </a:solidFill>
                </a:rPr>
                <a:t>?</a:t>
              </a:r>
              <a:r>
                <a:rPr lang="en-US" sz="2200" dirty="0">
                  <a:solidFill>
                    <a:schemeClr val="tx2"/>
                  </a:solidFill>
                </a:rPr>
                <a:t>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CF3EB52-CB2F-BB49-9E25-ED557DED0879}"/>
                </a:ext>
              </a:extLst>
            </p:cNvPr>
            <p:cNvSpPr txBox="1"/>
            <p:nvPr/>
          </p:nvSpPr>
          <p:spPr>
            <a:xfrm>
              <a:off x="5683553" y="942587"/>
              <a:ext cx="195538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i="1" dirty="0">
                  <a:solidFill>
                    <a:srgbClr val="00B050"/>
                  </a:solidFill>
                </a:rPr>
                <a:t>signed</a:t>
              </a:r>
            </a:p>
            <a:p>
              <a:r>
                <a:rPr lang="en-US" sz="2200" i="1" dirty="0">
                  <a:solidFill>
                    <a:srgbClr val="00B050"/>
                  </a:solidFill>
                </a:rPr>
                <a:t>2's complement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323EF52-1D5D-BB46-984A-DB3C47F9C1DC}"/>
                </a:ext>
              </a:extLst>
            </p:cNvPr>
            <p:cNvCxnSpPr>
              <a:cxnSpLocks/>
            </p:cNvCxnSpPr>
            <p:nvPr/>
          </p:nvCxnSpPr>
          <p:spPr>
            <a:xfrm>
              <a:off x="5698857" y="1684224"/>
              <a:ext cx="1912467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53C9338-5224-AA43-8FC7-E36F084F8148}"/>
                </a:ext>
              </a:extLst>
            </p:cNvPr>
            <p:cNvSpPr txBox="1"/>
            <p:nvPr/>
          </p:nvSpPr>
          <p:spPr>
            <a:xfrm>
              <a:off x="7822472" y="1848102"/>
              <a:ext cx="110326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00B050"/>
                  </a:solidFill>
                </a:rPr>
                <a:t>(TRUE)</a:t>
              </a:r>
            </a:p>
          </p:txBody>
        </p:sp>
      </p:grpSp>
      <p:sp>
        <p:nvSpPr>
          <p:cNvPr id="24" name="Arrow: Down 3">
            <a:extLst>
              <a:ext uri="{FF2B5EF4-FFF2-40B4-BE49-F238E27FC236}">
                <a16:creationId xmlns:a16="http://schemas.microsoft.com/office/drawing/2014/main" id="{434BD6F2-1413-7845-B8CF-CC7D6DBA85FC}"/>
              </a:ext>
            </a:extLst>
          </p:cNvPr>
          <p:cNvSpPr/>
          <p:nvPr/>
        </p:nvSpPr>
        <p:spPr>
          <a:xfrm>
            <a:off x="3761009" y="2253467"/>
            <a:ext cx="308222" cy="11663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19">
            <a:extLst>
              <a:ext uri="{FF2B5EF4-FFF2-40B4-BE49-F238E27FC236}">
                <a16:creationId xmlns:a16="http://schemas.microsoft.com/office/drawing/2014/main" id="{11532CE8-945D-4D40-9CCF-FAFC548946DA}"/>
              </a:ext>
            </a:extLst>
          </p:cNvPr>
          <p:cNvSpPr/>
          <p:nvPr/>
        </p:nvSpPr>
        <p:spPr>
          <a:xfrm>
            <a:off x="8290298" y="2265161"/>
            <a:ext cx="308222" cy="11663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DE333E-08B1-0540-904C-E1600C8AC2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9466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/>
    </p:bldLst>
  </p:timing>
</p:sld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66942</TotalTime>
  <Words>8695</Words>
  <Application>Microsoft Macintosh PowerPoint</Application>
  <PresentationFormat>Widescreen</PresentationFormat>
  <Paragraphs>2353</Paragraphs>
  <Slides>62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1" baseType="lpstr">
      <vt:lpstr>Arial</vt:lpstr>
      <vt:lpstr>Arial Regular</vt:lpstr>
      <vt:lpstr>Calibri</vt:lpstr>
      <vt:lpstr>Cambria Math</vt:lpstr>
      <vt:lpstr>Consolas</vt:lpstr>
      <vt:lpstr>Courier</vt:lpstr>
      <vt:lpstr>Courier New</vt:lpstr>
      <vt:lpstr>Times New Roman</vt:lpstr>
      <vt:lpstr>Theme1</vt:lpstr>
      <vt:lpstr>PowerPoint Presentation</vt:lpstr>
      <vt:lpstr>Conditional Branch: Changing the Next Instruction to Execute</vt:lpstr>
      <vt:lpstr>Examples: Guards (Conditional Tests) and their Inverse</vt:lpstr>
      <vt:lpstr>Conditional Branch: Changing the Next Instruction to Execute</vt:lpstr>
      <vt:lpstr>Eliminate unnecessary branches and labels: use Fall Throughs</vt:lpstr>
      <vt:lpstr>Branching, What not to do: Spaghetti Code</vt:lpstr>
      <vt:lpstr>Program Flow:  Simple If statement, No Else</vt:lpstr>
      <vt:lpstr>Branch Guard "Adjustment" Table Preserving Block Order In Code</vt:lpstr>
      <vt:lpstr>When do you use a Signed or Unsigned Conditional Branch?</vt:lpstr>
      <vt:lpstr>If statement examples – Branch Around the True block!</vt:lpstr>
      <vt:lpstr>Branching: Using Fall through!</vt:lpstr>
      <vt:lpstr>Anatomy of a Conditional Branch: If - Else statement</vt:lpstr>
      <vt:lpstr>Program Flow: If with an Else</vt:lpstr>
      <vt:lpstr>If with an Else Examples</vt:lpstr>
      <vt:lpstr>If with an Else Block order: All These Are Equivalent</vt:lpstr>
      <vt:lpstr>Switch Statement </vt:lpstr>
      <vt:lpstr>Bad Style: Branching Upwards (When Not a loop)</vt:lpstr>
      <vt:lpstr>Program Flow – Short Circuit or Minimal Evaluation</vt:lpstr>
      <vt:lpstr>Program Flow – If statements &amp;&amp; compound tests - 1</vt:lpstr>
      <vt:lpstr>Program Flow – If statements &amp;&amp; compound tests - 2</vt:lpstr>
      <vt:lpstr>Program Flow – If statements || compound tests - 1</vt:lpstr>
      <vt:lpstr>Program Flow – If statements || compound tests - 2</vt:lpstr>
      <vt:lpstr>Program Flow – Pre-test and Post-test Loop Guards</vt:lpstr>
      <vt:lpstr>Pre-Test Guards - While Loop</vt:lpstr>
      <vt:lpstr>Post-Test Guards – Do While Loop</vt:lpstr>
      <vt:lpstr>Program Flow – Counting (For) Loop</vt:lpstr>
      <vt:lpstr>Nested loops</vt:lpstr>
      <vt:lpstr>Keep loops Properly Nested:   Do not branch into the middle of a loop</vt:lpstr>
      <vt:lpstr>PowerPoint Presentation</vt:lpstr>
      <vt:lpstr>What is a Bitwise Operation?</vt:lpstr>
      <vt:lpstr>Bitwise (Bit to Bit) Operators in C</vt:lpstr>
      <vt:lpstr>Bitwise Not (vs Boolean Not)</vt:lpstr>
      <vt:lpstr>First Look: Copying Values To Registers – MVN (not)</vt:lpstr>
      <vt:lpstr>mvn – Copies NOT (~) (1's Compliment Copy)</vt:lpstr>
      <vt:lpstr>Bitwise versus C Boolean Operators</vt:lpstr>
      <vt:lpstr>Bitwise Instructions</vt:lpstr>
      <vt:lpstr>The act (operation) of Masking</vt:lpstr>
      <vt:lpstr>Mask on and Mask off</vt:lpstr>
      <vt:lpstr>Mask on and Mask off</vt:lpstr>
      <vt:lpstr>Mask off versus Bit Clear</vt:lpstr>
      <vt:lpstr>Extracting (Isolate) a Field of Bits with a mask</vt:lpstr>
      <vt:lpstr>Finding if a bit is set</vt:lpstr>
      <vt:lpstr>Even/Odd</vt:lpstr>
      <vt:lpstr>MOD %&lt;power of 2&gt;</vt:lpstr>
      <vt:lpstr>Flipping bits: bit toggle Used in PA8</vt:lpstr>
      <vt:lpstr>Shift and Rotate Instructions</vt:lpstr>
      <vt:lpstr>Shift Operations in C</vt:lpstr>
      <vt:lpstr>Arithmetic Shift Right (there is no arithmetic shift left)</vt:lpstr>
      <vt:lpstr>Logical Shift &amp; Rotate Operations</vt:lpstr>
      <vt:lpstr>Extracting/Isolating  Unsigned Bitfields</vt:lpstr>
      <vt:lpstr>Extracting Signed Bitfields</vt:lpstr>
      <vt:lpstr>Inserting Bitfields – Inserting Source Field into Destination Field</vt:lpstr>
      <vt:lpstr>Inserting Bitfields – Isolating the Source Field</vt:lpstr>
      <vt:lpstr>Inserting Bitfields – Clearing the Destination Field</vt:lpstr>
      <vt:lpstr>Inserting Bitfields –   Combining Isolated Source and Cleared Destination</vt:lpstr>
      <vt:lpstr>Masking Summary</vt:lpstr>
      <vt:lpstr>Extra Slides</vt:lpstr>
      <vt:lpstr>How are I – Type Constants Encoded in the instruction?</vt:lpstr>
      <vt:lpstr>Rot4 - Imm8 Values</vt:lpstr>
      <vt:lpstr>Branch Target Address (BTA): What Is imm24?</vt:lpstr>
      <vt:lpstr>Basic Arm Machine Code Instructions</vt:lpstr>
      <vt:lpstr>Program Flow – multiple branches, one cmp 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2901</cp:revision>
  <cp:lastPrinted>2022-11-10T18:36:43Z</cp:lastPrinted>
  <dcterms:created xsi:type="dcterms:W3CDTF">2018-10-05T16:35:28Z</dcterms:created>
  <dcterms:modified xsi:type="dcterms:W3CDTF">2022-11-20T19:37:49Z</dcterms:modified>
  <cp:category/>
</cp:coreProperties>
</file>